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  <p:sldMasterId id="2147483698" r:id="rId2"/>
    <p:sldMasterId id="2147483686" r:id="rId3"/>
  </p:sldMasterIdLst>
  <p:notesMasterIdLst>
    <p:notesMasterId r:id="rId55"/>
  </p:notesMasterIdLst>
  <p:sldIdLst>
    <p:sldId id="256" r:id="rId4"/>
    <p:sldId id="257" r:id="rId5"/>
    <p:sldId id="310" r:id="rId6"/>
    <p:sldId id="315" r:id="rId7"/>
    <p:sldId id="314" r:id="rId8"/>
    <p:sldId id="316" r:id="rId9"/>
    <p:sldId id="317" r:id="rId10"/>
    <p:sldId id="318" r:id="rId11"/>
    <p:sldId id="319" r:id="rId12"/>
    <p:sldId id="320" r:id="rId13"/>
    <p:sldId id="321" r:id="rId14"/>
    <p:sldId id="311" r:id="rId15"/>
    <p:sldId id="423" r:id="rId16"/>
    <p:sldId id="392" r:id="rId17"/>
    <p:sldId id="393" r:id="rId18"/>
    <p:sldId id="425" r:id="rId19"/>
    <p:sldId id="428" r:id="rId20"/>
    <p:sldId id="394" r:id="rId21"/>
    <p:sldId id="395" r:id="rId22"/>
    <p:sldId id="396" r:id="rId23"/>
    <p:sldId id="426" r:id="rId24"/>
    <p:sldId id="397" r:id="rId25"/>
    <p:sldId id="398" r:id="rId26"/>
    <p:sldId id="399" r:id="rId27"/>
    <p:sldId id="400" r:id="rId28"/>
    <p:sldId id="427" r:id="rId29"/>
    <p:sldId id="403" r:id="rId30"/>
    <p:sldId id="429" r:id="rId31"/>
    <p:sldId id="430" r:id="rId32"/>
    <p:sldId id="424" r:id="rId33"/>
    <p:sldId id="431" r:id="rId34"/>
    <p:sldId id="432" r:id="rId35"/>
    <p:sldId id="312" r:id="rId36"/>
    <p:sldId id="433" r:id="rId37"/>
    <p:sldId id="434" r:id="rId38"/>
    <p:sldId id="435" r:id="rId39"/>
    <p:sldId id="436" r:id="rId40"/>
    <p:sldId id="437" r:id="rId41"/>
    <p:sldId id="438" r:id="rId42"/>
    <p:sldId id="439" r:id="rId43"/>
    <p:sldId id="440" r:id="rId44"/>
    <p:sldId id="441" r:id="rId45"/>
    <p:sldId id="442" r:id="rId46"/>
    <p:sldId id="443" r:id="rId47"/>
    <p:sldId id="444" r:id="rId48"/>
    <p:sldId id="313" r:id="rId49"/>
    <p:sldId id="445" r:id="rId50"/>
    <p:sldId id="446" r:id="rId51"/>
    <p:sldId id="447" r:id="rId52"/>
    <p:sldId id="448" r:id="rId53"/>
    <p:sldId id="287" r:id="rId54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56"/>
      <p:bold r:id="rId57"/>
      <p:italic r:id="rId58"/>
      <p:boldItalic r:id="rId59"/>
    </p:embeddedFont>
    <p:embeddedFont>
      <p:font typeface="Open Sans SemiBold" panose="020B0706030804020204" pitchFamily="34" charset="0"/>
      <p:regular r:id="rId60"/>
      <p:bold r:id="rId61"/>
      <p:italic r:id="rId62"/>
      <p:boldItalic r:id="rId63"/>
    </p:embeddedFont>
    <p:embeddedFont>
      <p:font typeface="Overpass Black" panose="02020500000000000000" charset="0"/>
      <p:bold r:id="rId64"/>
      <p:boldItalic r:id="rId65"/>
    </p:embeddedFont>
    <p:embeddedFont>
      <p:font typeface="Roboto" panose="02000000000000000000" pitchFamily="2" charset="0"/>
      <p:regular r:id="rId66"/>
    </p:embeddedFont>
    <p:embeddedFont>
      <p:font typeface="Wingdings 2" panose="05020102010507070707" pitchFamily="18" charset="2"/>
      <p:regular r:id="rId67"/>
    </p:embeddedFont>
    <p:embeddedFont>
      <p:font typeface="標楷體" panose="03000509000000000000" pitchFamily="65" charset="-120"/>
      <p:regular r:id="rId6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E7219F-7A18-4BF8-A6B4-C62A126F91A5}">
  <a:tblStyle styleId="{B3E7219F-7A18-4BF8-A6B4-C62A126F91A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52" y="2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font" Target="fonts/font8.fntdata"/><Relationship Id="rId68" Type="http://schemas.openxmlformats.org/officeDocument/2006/relationships/font" Target="fonts/font13.fntdata"/><Relationship Id="rId7" Type="http://schemas.openxmlformats.org/officeDocument/2006/relationships/slide" Target="slides/slide4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font" Target="fonts/font3.fntdata"/><Relationship Id="rId66" Type="http://schemas.openxmlformats.org/officeDocument/2006/relationships/font" Target="fonts/font11.fntdata"/><Relationship Id="rId5" Type="http://schemas.openxmlformats.org/officeDocument/2006/relationships/slide" Target="slides/slide2.xml"/><Relationship Id="rId61" Type="http://schemas.openxmlformats.org/officeDocument/2006/relationships/font" Target="fonts/font6.fntdata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font" Target="fonts/font1.fntdata"/><Relationship Id="rId64" Type="http://schemas.openxmlformats.org/officeDocument/2006/relationships/font" Target="fonts/font9.fntdata"/><Relationship Id="rId69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font" Target="fonts/font4.fntdata"/><Relationship Id="rId67" Type="http://schemas.openxmlformats.org/officeDocument/2006/relationships/font" Target="fonts/font12.fntdata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font" Target="fonts/font7.fntdata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font" Target="fonts/font2.fntdata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font" Target="fonts/font5.fntdata"/><Relationship Id="rId65" Type="http://schemas.openxmlformats.org/officeDocument/2006/relationships/font" Target="fonts/font10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2202BF-C522-4394-B8B6-228582C7EAF2}" type="doc">
      <dgm:prSet loTypeId="urn:microsoft.com/office/officeart/2005/8/layout/radial6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8EF21997-7509-4F01-91FA-461F6BE6FDB8}">
      <dgm:prSet phldrT="[文字]"/>
      <dgm:spPr/>
      <dgm:t>
        <a:bodyPr/>
        <a:lstStyle/>
        <a:p>
          <a:r>
            <a:rPr lang="zh-TW" altLang="en-US" dirty="0">
              <a:solidFill>
                <a:schemeClr val="bg2"/>
              </a:solidFill>
            </a:rPr>
            <a:t>嬰幼兒語言發展</a:t>
          </a:r>
        </a:p>
      </dgm:t>
    </dgm:pt>
    <dgm:pt modelId="{D931CB23-321F-447B-8625-B3A025360788}" type="parTrans" cxnId="{E8724FF3-D940-4799-BD8B-ABB94F9F80E5}">
      <dgm:prSet/>
      <dgm:spPr/>
      <dgm:t>
        <a:bodyPr/>
        <a:lstStyle/>
        <a:p>
          <a:endParaRPr lang="zh-TW" altLang="en-US"/>
        </a:p>
      </dgm:t>
    </dgm:pt>
    <dgm:pt modelId="{AD735952-BC6A-4BB7-BB0C-B5D415E454C4}" type="sibTrans" cxnId="{E8724FF3-D940-4799-BD8B-ABB94F9F80E5}">
      <dgm:prSet/>
      <dgm:spPr/>
      <dgm:t>
        <a:bodyPr/>
        <a:lstStyle/>
        <a:p>
          <a:endParaRPr lang="zh-TW" altLang="en-US"/>
        </a:p>
      </dgm:t>
    </dgm:pt>
    <dgm:pt modelId="{A297BB88-BC95-4DDF-ABE8-BD78CAB709F9}">
      <dgm:prSet phldrT="[文字]" custT="1"/>
      <dgm:spPr/>
      <dgm:t>
        <a:bodyPr/>
        <a:lstStyle/>
        <a:p>
          <a:r>
            <a:rPr lang="zh-TW" altLang="en-US" sz="2400" b="1" dirty="0">
              <a:solidFill>
                <a:srgbClr val="FF0000"/>
              </a:solidFill>
            </a:rPr>
            <a:t>行為主義</a:t>
          </a:r>
        </a:p>
      </dgm:t>
    </dgm:pt>
    <dgm:pt modelId="{CDFB394D-AD85-45AD-A6D8-50C397128CF4}" type="parTrans" cxnId="{AD939BEC-4FC8-4741-8D94-0164F9669E72}">
      <dgm:prSet/>
      <dgm:spPr/>
      <dgm:t>
        <a:bodyPr/>
        <a:lstStyle/>
        <a:p>
          <a:endParaRPr lang="zh-TW" altLang="en-US"/>
        </a:p>
      </dgm:t>
    </dgm:pt>
    <dgm:pt modelId="{8813D703-DDE5-422D-A27C-B5668C2464A1}" type="sibTrans" cxnId="{AD939BEC-4FC8-4741-8D94-0164F9669E72}">
      <dgm:prSet/>
      <dgm:spPr/>
      <dgm:t>
        <a:bodyPr/>
        <a:lstStyle/>
        <a:p>
          <a:endParaRPr lang="zh-TW" altLang="en-US"/>
        </a:p>
      </dgm:t>
    </dgm:pt>
    <dgm:pt modelId="{DA84FDAD-4BF9-42F8-B4C5-D7A077208A1F}">
      <dgm:prSet phldrT="[文字]" custT="1"/>
      <dgm:spPr/>
      <dgm:t>
        <a:bodyPr/>
        <a:lstStyle/>
        <a:p>
          <a:r>
            <a:rPr lang="zh-TW" altLang="en-US" sz="2000" b="1" dirty="0">
              <a:solidFill>
                <a:srgbClr val="FF0000"/>
              </a:solidFill>
            </a:rPr>
            <a:t>認知發展</a:t>
          </a:r>
        </a:p>
      </dgm:t>
    </dgm:pt>
    <dgm:pt modelId="{3E95BAB2-AA5B-4666-B5F1-BCF68E3ECC1A}" type="parTrans" cxnId="{7D761589-3094-40AA-BE8D-969EBFEF7F4E}">
      <dgm:prSet/>
      <dgm:spPr/>
      <dgm:t>
        <a:bodyPr/>
        <a:lstStyle/>
        <a:p>
          <a:endParaRPr lang="zh-TW" altLang="en-US"/>
        </a:p>
      </dgm:t>
    </dgm:pt>
    <dgm:pt modelId="{3D26EF8A-C626-4A0B-A231-163872A42B00}" type="sibTrans" cxnId="{7D761589-3094-40AA-BE8D-969EBFEF7F4E}">
      <dgm:prSet/>
      <dgm:spPr/>
      <dgm:t>
        <a:bodyPr/>
        <a:lstStyle/>
        <a:p>
          <a:endParaRPr lang="zh-TW" altLang="en-US"/>
        </a:p>
      </dgm:t>
    </dgm:pt>
    <dgm:pt modelId="{1E7C2A49-CAD8-4108-8C7B-8A186440B26F}">
      <dgm:prSet phldrT="[文字]" custT="1"/>
      <dgm:spPr/>
      <dgm:t>
        <a:bodyPr/>
        <a:lstStyle/>
        <a:p>
          <a:r>
            <a:rPr lang="zh-TW" altLang="en-US" sz="2000" b="1" dirty="0">
              <a:solidFill>
                <a:srgbClr val="FF0000"/>
              </a:solidFill>
            </a:rPr>
            <a:t>社會文化</a:t>
          </a:r>
        </a:p>
      </dgm:t>
    </dgm:pt>
    <dgm:pt modelId="{3E770685-2948-4607-AA68-7B8C8DA05D4A}" type="parTrans" cxnId="{3D119331-00C0-4CD0-B954-D29745591C8D}">
      <dgm:prSet/>
      <dgm:spPr/>
      <dgm:t>
        <a:bodyPr/>
        <a:lstStyle/>
        <a:p>
          <a:endParaRPr lang="zh-TW" altLang="en-US"/>
        </a:p>
      </dgm:t>
    </dgm:pt>
    <dgm:pt modelId="{7B56EDD8-B0AA-4E93-93BD-3E91B1DBCE08}" type="sibTrans" cxnId="{3D119331-00C0-4CD0-B954-D29745591C8D}">
      <dgm:prSet/>
      <dgm:spPr/>
      <dgm:t>
        <a:bodyPr/>
        <a:lstStyle/>
        <a:p>
          <a:endParaRPr lang="zh-TW" altLang="en-US"/>
        </a:p>
      </dgm:t>
    </dgm:pt>
    <dgm:pt modelId="{44AE21EB-23E7-4D12-8FA9-1EA47D1B4BC7}">
      <dgm:prSet phldrT="[文字]" custT="1"/>
      <dgm:spPr/>
      <dgm:t>
        <a:bodyPr/>
        <a:lstStyle/>
        <a:p>
          <a:r>
            <a:rPr lang="zh-TW" altLang="en-US" sz="1600" b="1" dirty="0">
              <a:solidFill>
                <a:srgbClr val="FF0000"/>
              </a:solidFill>
            </a:rPr>
            <a:t>語用、語音、語法理論</a:t>
          </a:r>
        </a:p>
      </dgm:t>
    </dgm:pt>
    <dgm:pt modelId="{0FC6BF34-8219-4E9C-8A2D-B2817AC7E1EC}" type="parTrans" cxnId="{5282E395-4707-40B5-8084-1AE782C2F166}">
      <dgm:prSet/>
      <dgm:spPr/>
      <dgm:t>
        <a:bodyPr/>
        <a:lstStyle/>
        <a:p>
          <a:endParaRPr lang="zh-TW" altLang="en-US"/>
        </a:p>
      </dgm:t>
    </dgm:pt>
    <dgm:pt modelId="{0929E2CC-36ED-429F-85B7-C80CE5C96DB4}" type="sibTrans" cxnId="{5282E395-4707-40B5-8084-1AE782C2F166}">
      <dgm:prSet/>
      <dgm:spPr/>
      <dgm:t>
        <a:bodyPr/>
        <a:lstStyle/>
        <a:p>
          <a:endParaRPr lang="zh-TW" altLang="en-US"/>
        </a:p>
      </dgm:t>
    </dgm:pt>
    <dgm:pt modelId="{1E86C915-6A76-48CD-9A15-C1A6DAF208E8}" type="pres">
      <dgm:prSet presAssocID="{012202BF-C522-4394-B8B6-228582C7EAF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1D91A2A-3F25-4F28-B2A3-3445A6F92F6E}" type="pres">
      <dgm:prSet presAssocID="{8EF21997-7509-4F01-91FA-461F6BE6FDB8}" presName="centerShape" presStyleLbl="node0" presStyleIdx="0" presStyleCnt="1"/>
      <dgm:spPr/>
    </dgm:pt>
    <dgm:pt modelId="{642800B2-0D45-467B-B741-5828ABEF2D65}" type="pres">
      <dgm:prSet presAssocID="{A297BB88-BC95-4DDF-ABE8-BD78CAB709F9}" presName="node" presStyleLbl="node1" presStyleIdx="0" presStyleCnt="4" custRadScaleRad="99041">
        <dgm:presLayoutVars>
          <dgm:bulletEnabled val="1"/>
        </dgm:presLayoutVars>
      </dgm:prSet>
      <dgm:spPr/>
    </dgm:pt>
    <dgm:pt modelId="{028D5446-B64C-4ECD-BD4F-035E783504D5}" type="pres">
      <dgm:prSet presAssocID="{A297BB88-BC95-4DDF-ABE8-BD78CAB709F9}" presName="dummy" presStyleCnt="0"/>
      <dgm:spPr/>
    </dgm:pt>
    <dgm:pt modelId="{82ECD768-69B1-4519-9DA6-B3A757ED91DB}" type="pres">
      <dgm:prSet presAssocID="{8813D703-DDE5-422D-A27C-B5668C2464A1}" presName="sibTrans" presStyleLbl="sibTrans2D1" presStyleIdx="0" presStyleCnt="4"/>
      <dgm:spPr/>
    </dgm:pt>
    <dgm:pt modelId="{D5AC2C84-9B3D-4949-BDB5-786CA47AED99}" type="pres">
      <dgm:prSet presAssocID="{DA84FDAD-4BF9-42F8-B4C5-D7A077208A1F}" presName="node" presStyleLbl="node1" presStyleIdx="1" presStyleCnt="4">
        <dgm:presLayoutVars>
          <dgm:bulletEnabled val="1"/>
        </dgm:presLayoutVars>
      </dgm:prSet>
      <dgm:spPr/>
    </dgm:pt>
    <dgm:pt modelId="{E3D24727-0FA0-40D2-8382-34FA44D4FB3C}" type="pres">
      <dgm:prSet presAssocID="{DA84FDAD-4BF9-42F8-B4C5-D7A077208A1F}" presName="dummy" presStyleCnt="0"/>
      <dgm:spPr/>
    </dgm:pt>
    <dgm:pt modelId="{4A321524-DFC4-4BCB-9E08-1ED7EACBA055}" type="pres">
      <dgm:prSet presAssocID="{3D26EF8A-C626-4A0B-A231-163872A42B00}" presName="sibTrans" presStyleLbl="sibTrans2D1" presStyleIdx="1" presStyleCnt="4"/>
      <dgm:spPr/>
    </dgm:pt>
    <dgm:pt modelId="{F2C48ED8-1A43-4264-A235-6AD4A34C272A}" type="pres">
      <dgm:prSet presAssocID="{1E7C2A49-CAD8-4108-8C7B-8A186440B26F}" presName="node" presStyleLbl="node1" presStyleIdx="2" presStyleCnt="4">
        <dgm:presLayoutVars>
          <dgm:bulletEnabled val="1"/>
        </dgm:presLayoutVars>
      </dgm:prSet>
      <dgm:spPr/>
    </dgm:pt>
    <dgm:pt modelId="{BDA1FB6D-AB5A-43B8-A6BC-2E0FD12032A0}" type="pres">
      <dgm:prSet presAssocID="{1E7C2A49-CAD8-4108-8C7B-8A186440B26F}" presName="dummy" presStyleCnt="0"/>
      <dgm:spPr/>
    </dgm:pt>
    <dgm:pt modelId="{65F3FF8B-6169-4E1F-86B0-8CD30B3425FA}" type="pres">
      <dgm:prSet presAssocID="{7B56EDD8-B0AA-4E93-93BD-3E91B1DBCE08}" presName="sibTrans" presStyleLbl="sibTrans2D1" presStyleIdx="2" presStyleCnt="4"/>
      <dgm:spPr/>
    </dgm:pt>
    <dgm:pt modelId="{C3A0B1BD-6752-44D3-B6C3-596D27828B36}" type="pres">
      <dgm:prSet presAssocID="{44AE21EB-23E7-4D12-8FA9-1EA47D1B4BC7}" presName="node" presStyleLbl="node1" presStyleIdx="3" presStyleCnt="4" custScaleX="134579">
        <dgm:presLayoutVars>
          <dgm:bulletEnabled val="1"/>
        </dgm:presLayoutVars>
      </dgm:prSet>
      <dgm:spPr/>
    </dgm:pt>
    <dgm:pt modelId="{0AD7FC97-2E4C-4FB3-9F1F-A8279191E636}" type="pres">
      <dgm:prSet presAssocID="{44AE21EB-23E7-4D12-8FA9-1EA47D1B4BC7}" presName="dummy" presStyleCnt="0"/>
      <dgm:spPr/>
    </dgm:pt>
    <dgm:pt modelId="{FA1876C7-9C2E-4BD3-8815-084518FFD246}" type="pres">
      <dgm:prSet presAssocID="{0929E2CC-36ED-429F-85B7-C80CE5C96DB4}" presName="sibTrans" presStyleLbl="sibTrans2D1" presStyleIdx="3" presStyleCnt="4"/>
      <dgm:spPr/>
    </dgm:pt>
  </dgm:ptLst>
  <dgm:cxnLst>
    <dgm:cxn modelId="{8FCB0A16-867A-4F1E-BBC6-2F7DC516D641}" type="presOf" srcId="{8EF21997-7509-4F01-91FA-461F6BE6FDB8}" destId="{A1D91A2A-3F25-4F28-B2A3-3445A6F92F6E}" srcOrd="0" destOrd="0" presId="urn:microsoft.com/office/officeart/2005/8/layout/radial6"/>
    <dgm:cxn modelId="{EA09AE30-8D9D-4CBF-9B77-2C407D4EB033}" type="presOf" srcId="{DA84FDAD-4BF9-42F8-B4C5-D7A077208A1F}" destId="{D5AC2C84-9B3D-4949-BDB5-786CA47AED99}" srcOrd="0" destOrd="0" presId="urn:microsoft.com/office/officeart/2005/8/layout/radial6"/>
    <dgm:cxn modelId="{16B77931-3B31-41D8-8D2A-6D048DF7DF82}" type="presOf" srcId="{44AE21EB-23E7-4D12-8FA9-1EA47D1B4BC7}" destId="{C3A0B1BD-6752-44D3-B6C3-596D27828B36}" srcOrd="0" destOrd="0" presId="urn:microsoft.com/office/officeart/2005/8/layout/radial6"/>
    <dgm:cxn modelId="{3D119331-00C0-4CD0-B954-D29745591C8D}" srcId="{8EF21997-7509-4F01-91FA-461F6BE6FDB8}" destId="{1E7C2A49-CAD8-4108-8C7B-8A186440B26F}" srcOrd="2" destOrd="0" parTransId="{3E770685-2948-4607-AA68-7B8C8DA05D4A}" sibTransId="{7B56EDD8-B0AA-4E93-93BD-3E91B1DBCE08}"/>
    <dgm:cxn modelId="{0888683E-7EC6-4832-B467-26C123CE4D57}" type="presOf" srcId="{1E7C2A49-CAD8-4108-8C7B-8A186440B26F}" destId="{F2C48ED8-1A43-4264-A235-6AD4A34C272A}" srcOrd="0" destOrd="0" presId="urn:microsoft.com/office/officeart/2005/8/layout/radial6"/>
    <dgm:cxn modelId="{1B63674F-5E51-4B60-886B-CDD833962AF1}" type="presOf" srcId="{8813D703-DDE5-422D-A27C-B5668C2464A1}" destId="{82ECD768-69B1-4519-9DA6-B3A757ED91DB}" srcOrd="0" destOrd="0" presId="urn:microsoft.com/office/officeart/2005/8/layout/radial6"/>
    <dgm:cxn modelId="{A403F870-7043-445A-B02C-942DF4685A92}" type="presOf" srcId="{7B56EDD8-B0AA-4E93-93BD-3E91B1DBCE08}" destId="{65F3FF8B-6169-4E1F-86B0-8CD30B3425FA}" srcOrd="0" destOrd="0" presId="urn:microsoft.com/office/officeart/2005/8/layout/radial6"/>
    <dgm:cxn modelId="{C999F381-89DE-4206-BC21-72CF5913E697}" type="presOf" srcId="{3D26EF8A-C626-4A0B-A231-163872A42B00}" destId="{4A321524-DFC4-4BCB-9E08-1ED7EACBA055}" srcOrd="0" destOrd="0" presId="urn:microsoft.com/office/officeart/2005/8/layout/radial6"/>
    <dgm:cxn modelId="{7D761589-3094-40AA-BE8D-969EBFEF7F4E}" srcId="{8EF21997-7509-4F01-91FA-461F6BE6FDB8}" destId="{DA84FDAD-4BF9-42F8-B4C5-D7A077208A1F}" srcOrd="1" destOrd="0" parTransId="{3E95BAB2-AA5B-4666-B5F1-BCF68E3ECC1A}" sibTransId="{3D26EF8A-C626-4A0B-A231-163872A42B00}"/>
    <dgm:cxn modelId="{5282E395-4707-40B5-8084-1AE782C2F166}" srcId="{8EF21997-7509-4F01-91FA-461F6BE6FDB8}" destId="{44AE21EB-23E7-4D12-8FA9-1EA47D1B4BC7}" srcOrd="3" destOrd="0" parTransId="{0FC6BF34-8219-4E9C-8A2D-B2817AC7E1EC}" sibTransId="{0929E2CC-36ED-429F-85B7-C80CE5C96DB4}"/>
    <dgm:cxn modelId="{366A81A5-611E-4C1D-9F37-EDAE1E805896}" type="presOf" srcId="{012202BF-C522-4394-B8B6-228582C7EAF2}" destId="{1E86C915-6A76-48CD-9A15-C1A6DAF208E8}" srcOrd="0" destOrd="0" presId="urn:microsoft.com/office/officeart/2005/8/layout/radial6"/>
    <dgm:cxn modelId="{7DA1DCBA-5999-4068-9F5A-E998B4E8C33A}" type="presOf" srcId="{A297BB88-BC95-4DDF-ABE8-BD78CAB709F9}" destId="{642800B2-0D45-467B-B741-5828ABEF2D65}" srcOrd="0" destOrd="0" presId="urn:microsoft.com/office/officeart/2005/8/layout/radial6"/>
    <dgm:cxn modelId="{6349DDCF-1497-4D46-BEA2-CB4AB616DEFC}" type="presOf" srcId="{0929E2CC-36ED-429F-85B7-C80CE5C96DB4}" destId="{FA1876C7-9C2E-4BD3-8815-084518FFD246}" srcOrd="0" destOrd="0" presId="urn:microsoft.com/office/officeart/2005/8/layout/radial6"/>
    <dgm:cxn modelId="{AD939BEC-4FC8-4741-8D94-0164F9669E72}" srcId="{8EF21997-7509-4F01-91FA-461F6BE6FDB8}" destId="{A297BB88-BC95-4DDF-ABE8-BD78CAB709F9}" srcOrd="0" destOrd="0" parTransId="{CDFB394D-AD85-45AD-A6D8-50C397128CF4}" sibTransId="{8813D703-DDE5-422D-A27C-B5668C2464A1}"/>
    <dgm:cxn modelId="{E8724FF3-D940-4799-BD8B-ABB94F9F80E5}" srcId="{012202BF-C522-4394-B8B6-228582C7EAF2}" destId="{8EF21997-7509-4F01-91FA-461F6BE6FDB8}" srcOrd="0" destOrd="0" parTransId="{D931CB23-321F-447B-8625-B3A025360788}" sibTransId="{AD735952-BC6A-4BB7-BB0C-B5D415E454C4}"/>
    <dgm:cxn modelId="{ED899945-6F8A-46C2-A056-B752D748F57D}" type="presParOf" srcId="{1E86C915-6A76-48CD-9A15-C1A6DAF208E8}" destId="{A1D91A2A-3F25-4F28-B2A3-3445A6F92F6E}" srcOrd="0" destOrd="0" presId="urn:microsoft.com/office/officeart/2005/8/layout/radial6"/>
    <dgm:cxn modelId="{51BBB174-B6B7-4F79-8656-57879CEB510C}" type="presParOf" srcId="{1E86C915-6A76-48CD-9A15-C1A6DAF208E8}" destId="{642800B2-0D45-467B-B741-5828ABEF2D65}" srcOrd="1" destOrd="0" presId="urn:microsoft.com/office/officeart/2005/8/layout/radial6"/>
    <dgm:cxn modelId="{B9A875CE-12AA-49BF-852F-BF2FFF532480}" type="presParOf" srcId="{1E86C915-6A76-48CD-9A15-C1A6DAF208E8}" destId="{028D5446-B64C-4ECD-BD4F-035E783504D5}" srcOrd="2" destOrd="0" presId="urn:microsoft.com/office/officeart/2005/8/layout/radial6"/>
    <dgm:cxn modelId="{2798BBA2-48EE-4D0C-9C0A-6F9E48F67542}" type="presParOf" srcId="{1E86C915-6A76-48CD-9A15-C1A6DAF208E8}" destId="{82ECD768-69B1-4519-9DA6-B3A757ED91DB}" srcOrd="3" destOrd="0" presId="urn:microsoft.com/office/officeart/2005/8/layout/radial6"/>
    <dgm:cxn modelId="{DD566EAB-D934-4E51-8B99-D5A2E1BE7A60}" type="presParOf" srcId="{1E86C915-6A76-48CD-9A15-C1A6DAF208E8}" destId="{D5AC2C84-9B3D-4949-BDB5-786CA47AED99}" srcOrd="4" destOrd="0" presId="urn:microsoft.com/office/officeart/2005/8/layout/radial6"/>
    <dgm:cxn modelId="{3DC4AE8F-6D94-4375-A44E-D29B6EEF6A92}" type="presParOf" srcId="{1E86C915-6A76-48CD-9A15-C1A6DAF208E8}" destId="{E3D24727-0FA0-40D2-8382-34FA44D4FB3C}" srcOrd="5" destOrd="0" presId="urn:microsoft.com/office/officeart/2005/8/layout/radial6"/>
    <dgm:cxn modelId="{A93DA4CC-BA9A-455E-9D70-8ED508F8343D}" type="presParOf" srcId="{1E86C915-6A76-48CD-9A15-C1A6DAF208E8}" destId="{4A321524-DFC4-4BCB-9E08-1ED7EACBA055}" srcOrd="6" destOrd="0" presId="urn:microsoft.com/office/officeart/2005/8/layout/radial6"/>
    <dgm:cxn modelId="{6B120EEF-0799-4B76-A51F-5BD4F2A0CC1E}" type="presParOf" srcId="{1E86C915-6A76-48CD-9A15-C1A6DAF208E8}" destId="{F2C48ED8-1A43-4264-A235-6AD4A34C272A}" srcOrd="7" destOrd="0" presId="urn:microsoft.com/office/officeart/2005/8/layout/radial6"/>
    <dgm:cxn modelId="{28E67891-E939-4620-84A7-CCDD6AF1AD85}" type="presParOf" srcId="{1E86C915-6A76-48CD-9A15-C1A6DAF208E8}" destId="{BDA1FB6D-AB5A-43B8-A6BC-2E0FD12032A0}" srcOrd="8" destOrd="0" presId="urn:microsoft.com/office/officeart/2005/8/layout/radial6"/>
    <dgm:cxn modelId="{1C5CF6AB-E852-4F86-A31B-49FD152762CF}" type="presParOf" srcId="{1E86C915-6A76-48CD-9A15-C1A6DAF208E8}" destId="{65F3FF8B-6169-4E1F-86B0-8CD30B3425FA}" srcOrd="9" destOrd="0" presId="urn:microsoft.com/office/officeart/2005/8/layout/radial6"/>
    <dgm:cxn modelId="{0DD10F66-DD62-4428-B010-1321E67BA6C0}" type="presParOf" srcId="{1E86C915-6A76-48CD-9A15-C1A6DAF208E8}" destId="{C3A0B1BD-6752-44D3-B6C3-596D27828B36}" srcOrd="10" destOrd="0" presId="urn:microsoft.com/office/officeart/2005/8/layout/radial6"/>
    <dgm:cxn modelId="{CCB5992D-603F-4561-BBFD-48B1853AE207}" type="presParOf" srcId="{1E86C915-6A76-48CD-9A15-C1A6DAF208E8}" destId="{0AD7FC97-2E4C-4FB3-9F1F-A8279191E636}" srcOrd="11" destOrd="0" presId="urn:microsoft.com/office/officeart/2005/8/layout/radial6"/>
    <dgm:cxn modelId="{CA16D7F5-1B23-4B55-AA18-B83B706F628E}" type="presParOf" srcId="{1E86C915-6A76-48CD-9A15-C1A6DAF208E8}" destId="{FA1876C7-9C2E-4BD3-8815-084518FFD246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9BABE5-F5D5-43F1-B87A-8C243DC747B2}" type="doc">
      <dgm:prSet loTypeId="urn:microsoft.com/office/officeart/2005/8/layout/cycle7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2ED1671C-16B0-4209-BF94-C8B87622CFF2}">
      <dgm:prSet phldrT="[文字]"/>
      <dgm:spPr/>
      <dgm:t>
        <a:bodyPr/>
        <a:lstStyle/>
        <a:p>
          <a:r>
            <a:rPr lang="zh-TW" altLang="en-US" dirty="0"/>
            <a:t>環境</a:t>
          </a:r>
        </a:p>
      </dgm:t>
    </dgm:pt>
    <dgm:pt modelId="{28CD1F07-83DE-45F4-BC9C-A3FB7C0FBF22}" type="parTrans" cxnId="{DDFE5B74-797F-4048-ACE2-40FEDF8A1512}">
      <dgm:prSet/>
      <dgm:spPr/>
      <dgm:t>
        <a:bodyPr/>
        <a:lstStyle/>
        <a:p>
          <a:endParaRPr lang="zh-TW" altLang="en-US"/>
        </a:p>
      </dgm:t>
    </dgm:pt>
    <dgm:pt modelId="{BE530C17-2BB9-4958-98C2-9F96E906BF6E}" type="sibTrans" cxnId="{DDFE5B74-797F-4048-ACE2-40FEDF8A1512}">
      <dgm:prSet/>
      <dgm:spPr/>
      <dgm:t>
        <a:bodyPr/>
        <a:lstStyle/>
        <a:p>
          <a:endParaRPr lang="zh-TW" altLang="en-US"/>
        </a:p>
      </dgm:t>
    </dgm:pt>
    <dgm:pt modelId="{F2425E3B-A403-4E9F-B62B-FAB1C9EE3894}">
      <dgm:prSet phldrT="[文字]"/>
      <dgm:spPr/>
      <dgm:t>
        <a:bodyPr/>
        <a:lstStyle/>
        <a:p>
          <a:r>
            <a:rPr lang="zh-TW" altLang="en-US" dirty="0"/>
            <a:t>行為</a:t>
          </a:r>
        </a:p>
      </dgm:t>
    </dgm:pt>
    <dgm:pt modelId="{ABBB9EB1-5B1B-43C2-932D-B81BEE04B25D}" type="parTrans" cxnId="{CCBB00AC-6D33-41AA-AB1D-4B5AB0A7729D}">
      <dgm:prSet/>
      <dgm:spPr/>
      <dgm:t>
        <a:bodyPr/>
        <a:lstStyle/>
        <a:p>
          <a:endParaRPr lang="zh-TW" altLang="en-US"/>
        </a:p>
      </dgm:t>
    </dgm:pt>
    <dgm:pt modelId="{6103D64D-4842-4C24-A928-984BD54FD381}" type="sibTrans" cxnId="{CCBB00AC-6D33-41AA-AB1D-4B5AB0A7729D}">
      <dgm:prSet/>
      <dgm:spPr/>
      <dgm:t>
        <a:bodyPr/>
        <a:lstStyle/>
        <a:p>
          <a:endParaRPr lang="zh-TW" altLang="en-US"/>
        </a:p>
      </dgm:t>
    </dgm:pt>
    <dgm:pt modelId="{9DC807A8-5291-4A5E-A168-9B220851DF51}">
      <dgm:prSet phldrT="[文字]"/>
      <dgm:spPr/>
      <dgm:t>
        <a:bodyPr/>
        <a:lstStyle/>
        <a:p>
          <a:r>
            <a:rPr lang="zh-TW" altLang="en-US" dirty="0"/>
            <a:t>回應</a:t>
          </a:r>
        </a:p>
      </dgm:t>
    </dgm:pt>
    <dgm:pt modelId="{5834D0D2-9DE3-40D3-AC8D-2641222E2A30}" type="parTrans" cxnId="{A9503BC0-950E-4B1A-8095-FF170886CA63}">
      <dgm:prSet/>
      <dgm:spPr/>
      <dgm:t>
        <a:bodyPr/>
        <a:lstStyle/>
        <a:p>
          <a:endParaRPr lang="zh-TW" altLang="en-US"/>
        </a:p>
      </dgm:t>
    </dgm:pt>
    <dgm:pt modelId="{EF97A818-7207-4B74-9D29-BED0688EE331}" type="sibTrans" cxnId="{A9503BC0-950E-4B1A-8095-FF170886CA63}">
      <dgm:prSet/>
      <dgm:spPr/>
      <dgm:t>
        <a:bodyPr/>
        <a:lstStyle/>
        <a:p>
          <a:endParaRPr lang="zh-TW" altLang="en-US"/>
        </a:p>
      </dgm:t>
    </dgm:pt>
    <dgm:pt modelId="{72EA1DB1-B188-4A9E-B9C4-5322CCF27149}" type="pres">
      <dgm:prSet presAssocID="{799BABE5-F5D5-43F1-B87A-8C243DC747B2}" presName="Name0" presStyleCnt="0">
        <dgm:presLayoutVars>
          <dgm:dir/>
          <dgm:resizeHandles val="exact"/>
        </dgm:presLayoutVars>
      </dgm:prSet>
      <dgm:spPr/>
    </dgm:pt>
    <dgm:pt modelId="{DC5FD017-1DF1-4C8B-87E8-F3861CB16EB1}" type="pres">
      <dgm:prSet presAssocID="{2ED1671C-16B0-4209-BF94-C8B87622CFF2}" presName="node" presStyleLbl="node1" presStyleIdx="0" presStyleCnt="3">
        <dgm:presLayoutVars>
          <dgm:bulletEnabled val="1"/>
        </dgm:presLayoutVars>
      </dgm:prSet>
      <dgm:spPr/>
    </dgm:pt>
    <dgm:pt modelId="{2F350322-8620-4EA1-A0E4-BF3CAB134990}" type="pres">
      <dgm:prSet presAssocID="{BE530C17-2BB9-4958-98C2-9F96E906BF6E}" presName="sibTrans" presStyleLbl="sibTrans2D1" presStyleIdx="0" presStyleCnt="3"/>
      <dgm:spPr/>
    </dgm:pt>
    <dgm:pt modelId="{EE74DB71-5364-45DE-A199-2222774B50EF}" type="pres">
      <dgm:prSet presAssocID="{BE530C17-2BB9-4958-98C2-9F96E906BF6E}" presName="connectorText" presStyleLbl="sibTrans2D1" presStyleIdx="0" presStyleCnt="3"/>
      <dgm:spPr/>
    </dgm:pt>
    <dgm:pt modelId="{0F1984FC-C361-4747-9568-472DF5959D75}" type="pres">
      <dgm:prSet presAssocID="{F2425E3B-A403-4E9F-B62B-FAB1C9EE3894}" presName="node" presStyleLbl="node1" presStyleIdx="1" presStyleCnt="3">
        <dgm:presLayoutVars>
          <dgm:bulletEnabled val="1"/>
        </dgm:presLayoutVars>
      </dgm:prSet>
      <dgm:spPr/>
    </dgm:pt>
    <dgm:pt modelId="{27AEB29D-54BB-4A01-A4A7-9204DB943EAB}" type="pres">
      <dgm:prSet presAssocID="{6103D64D-4842-4C24-A928-984BD54FD381}" presName="sibTrans" presStyleLbl="sibTrans2D1" presStyleIdx="1" presStyleCnt="3"/>
      <dgm:spPr/>
    </dgm:pt>
    <dgm:pt modelId="{780CE3C4-9BDE-4787-888A-7746DAC7D196}" type="pres">
      <dgm:prSet presAssocID="{6103D64D-4842-4C24-A928-984BD54FD381}" presName="connectorText" presStyleLbl="sibTrans2D1" presStyleIdx="1" presStyleCnt="3"/>
      <dgm:spPr/>
    </dgm:pt>
    <dgm:pt modelId="{BC403DB1-63D4-4FF3-84A7-BC42D2B354C4}" type="pres">
      <dgm:prSet presAssocID="{9DC807A8-5291-4A5E-A168-9B220851DF51}" presName="node" presStyleLbl="node1" presStyleIdx="2" presStyleCnt="3">
        <dgm:presLayoutVars>
          <dgm:bulletEnabled val="1"/>
        </dgm:presLayoutVars>
      </dgm:prSet>
      <dgm:spPr/>
    </dgm:pt>
    <dgm:pt modelId="{EA9F0B86-604F-4C2E-A3F1-8928BE025D1F}" type="pres">
      <dgm:prSet presAssocID="{EF97A818-7207-4B74-9D29-BED0688EE331}" presName="sibTrans" presStyleLbl="sibTrans2D1" presStyleIdx="2" presStyleCnt="3"/>
      <dgm:spPr/>
    </dgm:pt>
    <dgm:pt modelId="{29625DCD-4934-498F-B734-FABFB2A75B30}" type="pres">
      <dgm:prSet presAssocID="{EF97A818-7207-4B74-9D29-BED0688EE331}" presName="connectorText" presStyleLbl="sibTrans2D1" presStyleIdx="2" presStyleCnt="3"/>
      <dgm:spPr/>
    </dgm:pt>
  </dgm:ptLst>
  <dgm:cxnLst>
    <dgm:cxn modelId="{21AD933C-30B2-4BCE-A872-EF72E516A3F6}" type="presOf" srcId="{F2425E3B-A403-4E9F-B62B-FAB1C9EE3894}" destId="{0F1984FC-C361-4747-9568-472DF5959D75}" srcOrd="0" destOrd="0" presId="urn:microsoft.com/office/officeart/2005/8/layout/cycle7"/>
    <dgm:cxn modelId="{CD0B4948-8A8A-4098-A369-84A0A4206B73}" type="presOf" srcId="{EF97A818-7207-4B74-9D29-BED0688EE331}" destId="{29625DCD-4934-498F-B734-FABFB2A75B30}" srcOrd="1" destOrd="0" presId="urn:microsoft.com/office/officeart/2005/8/layout/cycle7"/>
    <dgm:cxn modelId="{1381644D-BE9C-4BED-834F-D02DF72C68FF}" type="presOf" srcId="{6103D64D-4842-4C24-A928-984BD54FD381}" destId="{27AEB29D-54BB-4A01-A4A7-9204DB943EAB}" srcOrd="0" destOrd="0" presId="urn:microsoft.com/office/officeart/2005/8/layout/cycle7"/>
    <dgm:cxn modelId="{F929B54D-75D6-47DA-B309-FD3F024577FC}" type="presOf" srcId="{2ED1671C-16B0-4209-BF94-C8B87622CFF2}" destId="{DC5FD017-1DF1-4C8B-87E8-F3861CB16EB1}" srcOrd="0" destOrd="0" presId="urn:microsoft.com/office/officeart/2005/8/layout/cycle7"/>
    <dgm:cxn modelId="{DDFE5B74-797F-4048-ACE2-40FEDF8A1512}" srcId="{799BABE5-F5D5-43F1-B87A-8C243DC747B2}" destId="{2ED1671C-16B0-4209-BF94-C8B87622CFF2}" srcOrd="0" destOrd="0" parTransId="{28CD1F07-83DE-45F4-BC9C-A3FB7C0FBF22}" sibTransId="{BE530C17-2BB9-4958-98C2-9F96E906BF6E}"/>
    <dgm:cxn modelId="{C360557F-754D-46CF-AFD0-EF640A8485E7}" type="presOf" srcId="{BE530C17-2BB9-4958-98C2-9F96E906BF6E}" destId="{EE74DB71-5364-45DE-A199-2222774B50EF}" srcOrd="1" destOrd="0" presId="urn:microsoft.com/office/officeart/2005/8/layout/cycle7"/>
    <dgm:cxn modelId="{77A3C97F-1DA2-4EE9-A64B-09149074CC6B}" type="presOf" srcId="{BE530C17-2BB9-4958-98C2-9F96E906BF6E}" destId="{2F350322-8620-4EA1-A0E4-BF3CAB134990}" srcOrd="0" destOrd="0" presId="urn:microsoft.com/office/officeart/2005/8/layout/cycle7"/>
    <dgm:cxn modelId="{48F3CB90-FDED-4161-B90B-9310A734F0C2}" type="presOf" srcId="{799BABE5-F5D5-43F1-B87A-8C243DC747B2}" destId="{72EA1DB1-B188-4A9E-B9C4-5322CCF27149}" srcOrd="0" destOrd="0" presId="urn:microsoft.com/office/officeart/2005/8/layout/cycle7"/>
    <dgm:cxn modelId="{53E05695-3BBC-469D-89B5-124143E146BE}" type="presOf" srcId="{EF97A818-7207-4B74-9D29-BED0688EE331}" destId="{EA9F0B86-604F-4C2E-A3F1-8928BE025D1F}" srcOrd="0" destOrd="0" presId="urn:microsoft.com/office/officeart/2005/8/layout/cycle7"/>
    <dgm:cxn modelId="{CCBB00AC-6D33-41AA-AB1D-4B5AB0A7729D}" srcId="{799BABE5-F5D5-43F1-B87A-8C243DC747B2}" destId="{F2425E3B-A403-4E9F-B62B-FAB1C9EE3894}" srcOrd="1" destOrd="0" parTransId="{ABBB9EB1-5B1B-43C2-932D-B81BEE04B25D}" sibTransId="{6103D64D-4842-4C24-A928-984BD54FD381}"/>
    <dgm:cxn modelId="{A9503BC0-950E-4B1A-8095-FF170886CA63}" srcId="{799BABE5-F5D5-43F1-B87A-8C243DC747B2}" destId="{9DC807A8-5291-4A5E-A168-9B220851DF51}" srcOrd="2" destOrd="0" parTransId="{5834D0D2-9DE3-40D3-AC8D-2641222E2A30}" sibTransId="{EF97A818-7207-4B74-9D29-BED0688EE331}"/>
    <dgm:cxn modelId="{B21760CC-74A7-4662-9DB0-54AFB81303AE}" type="presOf" srcId="{9DC807A8-5291-4A5E-A168-9B220851DF51}" destId="{BC403DB1-63D4-4FF3-84A7-BC42D2B354C4}" srcOrd="0" destOrd="0" presId="urn:microsoft.com/office/officeart/2005/8/layout/cycle7"/>
    <dgm:cxn modelId="{F8FEEBE3-48EB-4F15-AD61-FBEEF20FAE57}" type="presOf" srcId="{6103D64D-4842-4C24-A928-984BD54FD381}" destId="{780CE3C4-9BDE-4787-888A-7746DAC7D196}" srcOrd="1" destOrd="0" presId="urn:microsoft.com/office/officeart/2005/8/layout/cycle7"/>
    <dgm:cxn modelId="{C7D0C6C9-0E61-4F75-B32F-021AEF6B744F}" type="presParOf" srcId="{72EA1DB1-B188-4A9E-B9C4-5322CCF27149}" destId="{DC5FD017-1DF1-4C8B-87E8-F3861CB16EB1}" srcOrd="0" destOrd="0" presId="urn:microsoft.com/office/officeart/2005/8/layout/cycle7"/>
    <dgm:cxn modelId="{294DE8AF-2E45-43E4-BD76-7243E5B36591}" type="presParOf" srcId="{72EA1DB1-B188-4A9E-B9C4-5322CCF27149}" destId="{2F350322-8620-4EA1-A0E4-BF3CAB134990}" srcOrd="1" destOrd="0" presId="urn:microsoft.com/office/officeart/2005/8/layout/cycle7"/>
    <dgm:cxn modelId="{696A6236-4C8E-4941-853A-DA7D4A1D5FD3}" type="presParOf" srcId="{2F350322-8620-4EA1-A0E4-BF3CAB134990}" destId="{EE74DB71-5364-45DE-A199-2222774B50EF}" srcOrd="0" destOrd="0" presId="urn:microsoft.com/office/officeart/2005/8/layout/cycle7"/>
    <dgm:cxn modelId="{38D1ED10-7655-49DF-BFBE-843BB7308929}" type="presParOf" srcId="{72EA1DB1-B188-4A9E-B9C4-5322CCF27149}" destId="{0F1984FC-C361-4747-9568-472DF5959D75}" srcOrd="2" destOrd="0" presId="urn:microsoft.com/office/officeart/2005/8/layout/cycle7"/>
    <dgm:cxn modelId="{4C230ADD-1B79-4566-87A6-61D269CAB747}" type="presParOf" srcId="{72EA1DB1-B188-4A9E-B9C4-5322CCF27149}" destId="{27AEB29D-54BB-4A01-A4A7-9204DB943EAB}" srcOrd="3" destOrd="0" presId="urn:microsoft.com/office/officeart/2005/8/layout/cycle7"/>
    <dgm:cxn modelId="{6A363285-4A6F-4F2C-8759-7594190E7E62}" type="presParOf" srcId="{27AEB29D-54BB-4A01-A4A7-9204DB943EAB}" destId="{780CE3C4-9BDE-4787-888A-7746DAC7D196}" srcOrd="0" destOrd="0" presId="urn:microsoft.com/office/officeart/2005/8/layout/cycle7"/>
    <dgm:cxn modelId="{57BE6A77-158F-4E7D-877A-FB734CFD8B00}" type="presParOf" srcId="{72EA1DB1-B188-4A9E-B9C4-5322CCF27149}" destId="{BC403DB1-63D4-4FF3-84A7-BC42D2B354C4}" srcOrd="4" destOrd="0" presId="urn:microsoft.com/office/officeart/2005/8/layout/cycle7"/>
    <dgm:cxn modelId="{EEEC02DE-79C0-487E-BD1C-1289034BC26F}" type="presParOf" srcId="{72EA1DB1-B188-4A9E-B9C4-5322CCF27149}" destId="{EA9F0B86-604F-4C2E-A3F1-8928BE025D1F}" srcOrd="5" destOrd="0" presId="urn:microsoft.com/office/officeart/2005/8/layout/cycle7"/>
    <dgm:cxn modelId="{05065671-E9CB-40A0-920B-1B0653C51005}" type="presParOf" srcId="{EA9F0B86-604F-4C2E-A3F1-8928BE025D1F}" destId="{29625DCD-4934-498F-B734-FABFB2A75B30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1876C7-9C2E-4BD3-8815-084518FFD246}">
      <dsp:nvSpPr>
        <dsp:cNvPr id="0" name=""/>
        <dsp:cNvSpPr/>
      </dsp:nvSpPr>
      <dsp:spPr>
        <a:xfrm>
          <a:off x="1572304" y="483924"/>
          <a:ext cx="3125428" cy="3125428"/>
        </a:xfrm>
        <a:prstGeom prst="blockArc">
          <a:avLst>
            <a:gd name="adj1" fmla="val 10832968"/>
            <a:gd name="adj2" fmla="val 16200158"/>
            <a:gd name="adj3" fmla="val 4642"/>
          </a:avLst>
        </a:prstGeom>
        <a:solidFill>
          <a:schemeClr val="accent4">
            <a:hueOff val="-4541296"/>
            <a:satOff val="-9404"/>
            <a:lumOff val="-111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F3FF8B-6169-4E1F-86B0-8CD30B3425FA}">
      <dsp:nvSpPr>
        <dsp:cNvPr id="0" name=""/>
        <dsp:cNvSpPr/>
      </dsp:nvSpPr>
      <dsp:spPr>
        <a:xfrm>
          <a:off x="1572374" y="469285"/>
          <a:ext cx="3125428" cy="3125428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accent4">
            <a:hueOff val="-3027531"/>
            <a:satOff val="-6269"/>
            <a:lumOff val="-745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321524-DFC4-4BCB-9E08-1ED7EACBA055}">
      <dsp:nvSpPr>
        <dsp:cNvPr id="0" name=""/>
        <dsp:cNvSpPr/>
      </dsp:nvSpPr>
      <dsp:spPr>
        <a:xfrm>
          <a:off x="1572374" y="469285"/>
          <a:ext cx="3125428" cy="3125428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accent4">
            <a:hueOff val="-1513765"/>
            <a:satOff val="-3135"/>
            <a:lumOff val="-372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ECD768-69B1-4519-9DA6-B3A757ED91DB}">
      <dsp:nvSpPr>
        <dsp:cNvPr id="0" name=""/>
        <dsp:cNvSpPr/>
      </dsp:nvSpPr>
      <dsp:spPr>
        <a:xfrm>
          <a:off x="1572444" y="483924"/>
          <a:ext cx="3125428" cy="3125428"/>
        </a:xfrm>
        <a:prstGeom prst="blockArc">
          <a:avLst>
            <a:gd name="adj1" fmla="val 16199842"/>
            <a:gd name="adj2" fmla="val 21567032"/>
            <a:gd name="adj3" fmla="val 464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D91A2A-3F25-4F28-B2A3-3445A6F92F6E}">
      <dsp:nvSpPr>
        <dsp:cNvPr id="0" name=""/>
        <dsp:cNvSpPr/>
      </dsp:nvSpPr>
      <dsp:spPr>
        <a:xfrm>
          <a:off x="2415504" y="1312416"/>
          <a:ext cx="1439167" cy="143916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100" kern="1200" dirty="0">
              <a:solidFill>
                <a:schemeClr val="bg2"/>
              </a:solidFill>
            </a:rPr>
            <a:t>嬰幼兒語言發展</a:t>
          </a:r>
        </a:p>
      </dsp:txBody>
      <dsp:txXfrm>
        <a:off x="2626265" y="1523177"/>
        <a:ext cx="1017645" cy="1017645"/>
      </dsp:txXfrm>
    </dsp:sp>
    <dsp:sp modelId="{642800B2-0D45-467B-B741-5828ABEF2D65}">
      <dsp:nvSpPr>
        <dsp:cNvPr id="0" name=""/>
        <dsp:cNvSpPr/>
      </dsp:nvSpPr>
      <dsp:spPr>
        <a:xfrm>
          <a:off x="2631379" y="16482"/>
          <a:ext cx="1007417" cy="100741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solidFill>
                <a:srgbClr val="FF0000"/>
              </a:solidFill>
            </a:rPr>
            <a:t>行為主義</a:t>
          </a:r>
        </a:p>
      </dsp:txBody>
      <dsp:txXfrm>
        <a:off x="2778912" y="164015"/>
        <a:ext cx="712351" cy="712351"/>
      </dsp:txXfrm>
    </dsp:sp>
    <dsp:sp modelId="{D5AC2C84-9B3D-4949-BDB5-786CA47AED99}">
      <dsp:nvSpPr>
        <dsp:cNvPr id="0" name=""/>
        <dsp:cNvSpPr/>
      </dsp:nvSpPr>
      <dsp:spPr>
        <a:xfrm>
          <a:off x="4157827" y="1528291"/>
          <a:ext cx="1007417" cy="1007417"/>
        </a:xfrm>
        <a:prstGeom prst="ellipse">
          <a:avLst/>
        </a:prstGeom>
        <a:solidFill>
          <a:schemeClr val="accent4">
            <a:hueOff val="-1513765"/>
            <a:satOff val="-3135"/>
            <a:lumOff val="-3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solidFill>
                <a:srgbClr val="FF0000"/>
              </a:solidFill>
            </a:rPr>
            <a:t>認知發展</a:t>
          </a:r>
        </a:p>
      </dsp:txBody>
      <dsp:txXfrm>
        <a:off x="4305360" y="1675824"/>
        <a:ext cx="712351" cy="712351"/>
      </dsp:txXfrm>
    </dsp:sp>
    <dsp:sp modelId="{F2C48ED8-1A43-4264-A235-6AD4A34C272A}">
      <dsp:nvSpPr>
        <dsp:cNvPr id="0" name=""/>
        <dsp:cNvSpPr/>
      </dsp:nvSpPr>
      <dsp:spPr>
        <a:xfrm>
          <a:off x="2631379" y="3054738"/>
          <a:ext cx="1007417" cy="1007417"/>
        </a:xfrm>
        <a:prstGeom prst="ellipse">
          <a:avLst/>
        </a:prstGeom>
        <a:solidFill>
          <a:schemeClr val="accent4">
            <a:hueOff val="-3027531"/>
            <a:satOff val="-6269"/>
            <a:lumOff val="-7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solidFill>
                <a:srgbClr val="FF0000"/>
              </a:solidFill>
            </a:rPr>
            <a:t>社會文化</a:t>
          </a:r>
        </a:p>
      </dsp:txBody>
      <dsp:txXfrm>
        <a:off x="2778912" y="3202271"/>
        <a:ext cx="712351" cy="712351"/>
      </dsp:txXfrm>
    </dsp:sp>
    <dsp:sp modelId="{C3A0B1BD-6752-44D3-B6C3-596D27828B36}">
      <dsp:nvSpPr>
        <dsp:cNvPr id="0" name=""/>
        <dsp:cNvSpPr/>
      </dsp:nvSpPr>
      <dsp:spPr>
        <a:xfrm>
          <a:off x="930755" y="1528291"/>
          <a:ext cx="1355772" cy="1007417"/>
        </a:xfrm>
        <a:prstGeom prst="ellipse">
          <a:avLst/>
        </a:prstGeom>
        <a:solidFill>
          <a:schemeClr val="accent4">
            <a:hueOff val="-4541296"/>
            <a:satOff val="-9404"/>
            <a:lumOff val="-11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1" kern="1200" dirty="0">
              <a:solidFill>
                <a:srgbClr val="FF0000"/>
              </a:solidFill>
            </a:rPr>
            <a:t>語用、語音、語法理論</a:t>
          </a:r>
        </a:p>
      </dsp:txBody>
      <dsp:txXfrm>
        <a:off x="1129303" y="1675824"/>
        <a:ext cx="958676" cy="7123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5FD017-1DF1-4C8B-87E8-F3861CB16EB1}">
      <dsp:nvSpPr>
        <dsp:cNvPr id="0" name=""/>
        <dsp:cNvSpPr/>
      </dsp:nvSpPr>
      <dsp:spPr>
        <a:xfrm>
          <a:off x="2222175" y="932"/>
          <a:ext cx="1697369" cy="84868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400" kern="1200" dirty="0"/>
            <a:t>環境</a:t>
          </a:r>
        </a:p>
      </dsp:txBody>
      <dsp:txXfrm>
        <a:off x="2247032" y="25789"/>
        <a:ext cx="1647655" cy="798970"/>
      </dsp:txXfrm>
    </dsp:sp>
    <dsp:sp modelId="{2F350322-8620-4EA1-A0E4-BF3CAB134990}">
      <dsp:nvSpPr>
        <dsp:cNvPr id="0" name=""/>
        <dsp:cNvSpPr/>
      </dsp:nvSpPr>
      <dsp:spPr>
        <a:xfrm rot="3600000">
          <a:off x="3329383" y="1490415"/>
          <a:ext cx="884367" cy="29703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300" kern="1200"/>
        </a:p>
      </dsp:txBody>
      <dsp:txXfrm>
        <a:off x="3418495" y="1549823"/>
        <a:ext cx="706143" cy="178223"/>
      </dsp:txXfrm>
    </dsp:sp>
    <dsp:sp modelId="{0F1984FC-C361-4747-9568-472DF5959D75}">
      <dsp:nvSpPr>
        <dsp:cNvPr id="0" name=""/>
        <dsp:cNvSpPr/>
      </dsp:nvSpPr>
      <dsp:spPr>
        <a:xfrm>
          <a:off x="3623589" y="2428253"/>
          <a:ext cx="1697369" cy="84868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400" kern="1200" dirty="0"/>
            <a:t>行為</a:t>
          </a:r>
        </a:p>
      </dsp:txBody>
      <dsp:txXfrm>
        <a:off x="3648446" y="2453110"/>
        <a:ext cx="1647655" cy="798970"/>
      </dsp:txXfrm>
    </dsp:sp>
    <dsp:sp modelId="{27AEB29D-54BB-4A01-A4A7-9204DB943EAB}">
      <dsp:nvSpPr>
        <dsp:cNvPr id="0" name=""/>
        <dsp:cNvSpPr/>
      </dsp:nvSpPr>
      <dsp:spPr>
        <a:xfrm rot="10800000">
          <a:off x="2628676" y="2704075"/>
          <a:ext cx="884367" cy="29703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300" kern="1200"/>
        </a:p>
      </dsp:txBody>
      <dsp:txXfrm rot="10800000">
        <a:off x="2717788" y="2763483"/>
        <a:ext cx="706143" cy="178223"/>
      </dsp:txXfrm>
    </dsp:sp>
    <dsp:sp modelId="{BC403DB1-63D4-4FF3-84A7-BC42D2B354C4}">
      <dsp:nvSpPr>
        <dsp:cNvPr id="0" name=""/>
        <dsp:cNvSpPr/>
      </dsp:nvSpPr>
      <dsp:spPr>
        <a:xfrm>
          <a:off x="820760" y="2428253"/>
          <a:ext cx="1697369" cy="84868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400" kern="1200" dirty="0"/>
            <a:t>回應</a:t>
          </a:r>
        </a:p>
      </dsp:txBody>
      <dsp:txXfrm>
        <a:off x="845617" y="2453110"/>
        <a:ext cx="1647655" cy="798970"/>
      </dsp:txXfrm>
    </dsp:sp>
    <dsp:sp modelId="{EA9F0B86-604F-4C2E-A3F1-8928BE025D1F}">
      <dsp:nvSpPr>
        <dsp:cNvPr id="0" name=""/>
        <dsp:cNvSpPr/>
      </dsp:nvSpPr>
      <dsp:spPr>
        <a:xfrm rot="18000000">
          <a:off x="1927969" y="1490415"/>
          <a:ext cx="884367" cy="29703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300" kern="1200"/>
        </a:p>
      </dsp:txBody>
      <dsp:txXfrm>
        <a:off x="2017081" y="1549823"/>
        <a:ext cx="706143" cy="178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2" name="Google Shape;21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3" name="Google Shape;212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ga7274a1822_0_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3" name="Google Shape;2133;ga7274a1822_0_5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5" name="Google Shape;3135;ga9b21f1572_0_6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6" name="Google Shape;3136;ga9b21f1572_0_6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www.freepik.com/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flaticon.com/" TargetMode="External"/><Relationship Id="rId5" Type="http://schemas.openxmlformats.org/officeDocument/2006/relationships/hyperlink" Target="https://slidesgo.com/" TargetMode="Externa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1_Title and body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"/>
          <p:cNvSpPr txBox="1">
            <a:spLocks noGrp="1"/>
          </p:cNvSpPr>
          <p:nvPr>
            <p:ph type="body" idx="1"/>
          </p:nvPr>
        </p:nvSpPr>
        <p:spPr>
          <a:xfrm>
            <a:off x="720000" y="1055850"/>
            <a:ext cx="7704000" cy="35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2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 dirty="0"/>
          </a:p>
        </p:txBody>
      </p:sp>
      <p:pic>
        <p:nvPicPr>
          <p:cNvPr id="170" name="Google Shape;170;p4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1326165" flipH="1">
            <a:off x="6005696" y="79045"/>
            <a:ext cx="3297389" cy="2276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4"/>
          <p:cNvPicPr preferRelativeResize="0"/>
          <p:nvPr/>
        </p:nvPicPr>
        <p:blipFill>
          <a:blip r:embed="rId3">
            <a:alphaModFix amt="67000"/>
          </a:blip>
          <a:stretch>
            <a:fillRect/>
          </a:stretch>
        </p:blipFill>
        <p:spPr>
          <a:xfrm rot="5400000" flipH="1">
            <a:off x="5035986" y="137527"/>
            <a:ext cx="2894875" cy="2593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4"/>
          <p:cNvPicPr preferRelativeResize="0"/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 rot="7617396">
            <a:off x="5503491" y="2245807"/>
            <a:ext cx="3632874" cy="29990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4" name="Google Shape;174;p4"/>
          <p:cNvGrpSpPr/>
          <p:nvPr/>
        </p:nvGrpSpPr>
        <p:grpSpPr>
          <a:xfrm>
            <a:off x="309433" y="2775163"/>
            <a:ext cx="1344377" cy="1995312"/>
            <a:chOff x="272875" y="1527563"/>
            <a:chExt cx="255950" cy="455000"/>
          </a:xfrm>
        </p:grpSpPr>
        <p:sp>
          <p:nvSpPr>
            <p:cNvPr id="175" name="Google Shape;175;p4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4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4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0" name="Google Shape;210;p4"/>
          <p:cNvSpPr/>
          <p:nvPr/>
        </p:nvSpPr>
        <p:spPr>
          <a:xfrm rot="2491995">
            <a:off x="4589172" y="2392721"/>
            <a:ext cx="2265111" cy="2165862"/>
          </a:xfrm>
          <a:custGeom>
            <a:avLst/>
            <a:gdLst/>
            <a:ahLst/>
            <a:cxnLst/>
            <a:rect l="l" t="t" r="r" b="b"/>
            <a:pathLst>
              <a:path w="21339" h="20404" extrusionOk="0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4"/>
          <p:cNvSpPr txBox="1">
            <a:spLocks noGrp="1"/>
          </p:cNvSpPr>
          <p:nvPr>
            <p:ph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7366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4_1_1_2">
    <p:spTree>
      <p:nvGrpSpPr>
        <p:cNvPr id="1" name="Shape 2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7" name="Google Shape;2077;p35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5399990" flipH="1">
            <a:off x="7705516" y="-598319"/>
            <a:ext cx="3297389" cy="22766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78" name="Google Shape;2078;p35"/>
          <p:cNvGrpSpPr/>
          <p:nvPr/>
        </p:nvGrpSpPr>
        <p:grpSpPr>
          <a:xfrm rot="-987768">
            <a:off x="7751817" y="-266278"/>
            <a:ext cx="1344359" cy="1995308"/>
            <a:chOff x="272875" y="1527563"/>
            <a:chExt cx="255950" cy="455000"/>
          </a:xfrm>
        </p:grpSpPr>
        <p:sp>
          <p:nvSpPr>
            <p:cNvPr id="2079" name="Google Shape;2079;p35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35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35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5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5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5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5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5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5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5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5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5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5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5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5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5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35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35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5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5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5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5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5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5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5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5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5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5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5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35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35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35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35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35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35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114" name="Google Shape;2114;p35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rot="-10162003" flipH="1">
            <a:off x="-1091107" y="-1133759"/>
            <a:ext cx="2894871" cy="259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5" name="Google Shape;2115;p35"/>
          <p:cNvPicPr preferRelativeResize="0"/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363351">
            <a:off x="802621" y="4291783"/>
            <a:ext cx="7605804" cy="2832383"/>
          </a:xfrm>
          <a:prstGeom prst="rect">
            <a:avLst/>
          </a:prstGeom>
          <a:noFill/>
          <a:ln>
            <a:noFill/>
          </a:ln>
        </p:spPr>
      </p:pic>
      <p:sp>
        <p:nvSpPr>
          <p:cNvPr id="2116" name="Google Shape;2116;p35"/>
          <p:cNvSpPr/>
          <p:nvPr/>
        </p:nvSpPr>
        <p:spPr>
          <a:xfrm rot="9899989">
            <a:off x="-583964" y="4625085"/>
            <a:ext cx="2265015" cy="2165770"/>
          </a:xfrm>
          <a:custGeom>
            <a:avLst/>
            <a:gdLst/>
            <a:ahLst/>
            <a:cxnLst/>
            <a:rect l="l" t="t" r="r" b="b"/>
            <a:pathLst>
              <a:path w="21339" h="20404" extrusionOk="0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3C8D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29612"/>
            <a:ext cx="8229600" cy="3265010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357504"/>
            <a:ext cx="8229600" cy="681038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zh-TW" altLang="en-US" dirty="0"/>
              <a:t>按一下以編輯母片標題樣式</a:t>
            </a:r>
            <a:endParaRPr lang="en-US" altLang="zh-TW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7179611-6D05-CFF9-AEEE-280DFB2C0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97E82-2572-4E6A-89E4-92AD5F60EFA3}" type="datetimeFigureOut">
              <a:rPr lang="ja-JP" altLang="en-US"/>
              <a:pPr>
                <a:defRPr/>
              </a:pPr>
              <a:t>2024/4/20</a:t>
            </a:fld>
            <a:endParaRPr lang="en-US" altLang="zh-TW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14A3A07-D2FD-8D67-76C2-1E556A720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88C0172-E368-8E89-D772-357A9E4EE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F81B20-DAEC-4E5E-B387-6D8F51C0BD1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13913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3D522E4-1B7C-7563-4701-FF37DA691C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E3F3FB5-1590-3835-C3A2-3DFE69D0DD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E6052E0-9E6F-DC67-988A-0B1BFFE8E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EDE3B-ED2B-424F-BC88-1C977067D1CB}" type="datetimeFigureOut">
              <a:rPr lang="zh-TW" altLang="en-US" smtClean="0"/>
              <a:t>2024/4/20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282BE32-1B35-B5D0-6E53-58642282D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2DF9CCA-BFA6-72A0-2855-3B41FF8B0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1E87D-3386-4B0A-8301-E6AFAFB56F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5007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D2CBC47-6BEF-459A-9A5C-4B39E7636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AC8F85D-78F2-8FFD-B5DA-3D8EB1BC3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6F63A7D-9D60-151C-4BB4-5DAC2CBA2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EDE3B-ED2B-424F-BC88-1C977067D1CB}" type="datetimeFigureOut">
              <a:rPr lang="zh-TW" altLang="en-US" smtClean="0"/>
              <a:t>2024/4/20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2C37DBA-B7E5-E1E7-5E90-34F26C2B1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B9E509D-BB29-5874-9704-B85CF173D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1E87D-3386-4B0A-8301-E6AFAFB56F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4334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7A11464-1655-301E-2C8B-A9F91ACF1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075664C-2519-CC47-C92F-22FABD987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7A0F868-8771-1E92-3414-612C99BC8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EDE3B-ED2B-424F-BC88-1C977067D1CB}" type="datetimeFigureOut">
              <a:rPr lang="zh-TW" altLang="en-US" smtClean="0"/>
              <a:t>2024/4/20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85D5F9D-D7DD-C99A-3106-2286DDE0C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5A7C11C-996B-347E-9A7B-2E7369402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1E87D-3386-4B0A-8301-E6AFAFB56F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4968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D209CA-FA06-80A8-029B-81130D57B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2E4607F-29CC-C595-4EDF-910215598E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2279C9D-0634-5FD9-0C9C-F768F451F8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B1C48A6-3424-BF40-349B-65F341AAC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EDE3B-ED2B-424F-BC88-1C977067D1CB}" type="datetimeFigureOut">
              <a:rPr lang="zh-TW" altLang="en-US" smtClean="0"/>
              <a:t>2024/4/20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7EBFE4B-D5E2-6E6A-BA4A-FEF2A3B15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A4A06C2-24A2-569F-8C9C-FE1259FB7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1E87D-3386-4B0A-8301-E6AFAFB56F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6637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0BD3DF-044D-FFAC-BDD9-C2B3782A4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CA280CC-3737-5810-EBCB-88BFB9A59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94D775B-E540-FA7E-1F5E-E5AE20E257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1AE7D54-CEBA-D36E-17C5-5B71A63B61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8BFB941E-E838-E896-3428-5D66E33933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2C31D810-EE55-0ADA-9876-B33C94401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EDE3B-ED2B-424F-BC88-1C977067D1CB}" type="datetimeFigureOut">
              <a:rPr lang="zh-TW" altLang="en-US" smtClean="0"/>
              <a:t>2024/4/20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65DF84F2-60F9-B9C2-6548-7AE6088F3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C873051C-28A8-0729-4780-0F9249967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1E87D-3386-4B0A-8301-E6AFAFB56F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6080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BC0BF0-AB2A-1BA4-D12D-4EDC571C2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CDE6FE53-A768-61A5-65BC-4E26E1219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EDE3B-ED2B-424F-BC88-1C977067D1CB}" type="datetimeFigureOut">
              <a:rPr lang="zh-TW" altLang="en-US" smtClean="0"/>
              <a:t>2024/4/20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37F437E-0182-49D7-1267-C87303D84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7365B4C-58C7-D312-E48E-F5DD761AF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1E87D-3386-4B0A-8301-E6AFAFB56F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4458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EF724FC9-0AF5-F9BA-D068-13D7177ED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EDE3B-ED2B-424F-BC88-1C977067D1CB}" type="datetimeFigureOut">
              <a:rPr lang="zh-TW" altLang="en-US" smtClean="0"/>
              <a:t>2024/4/20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C3812136-1AC6-6FCB-739E-D9F5D4884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4BD2EF2-07B1-4F74-7447-72C5DB779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1E87D-3386-4B0A-8301-E6AFAFB56F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0702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7A7D7A9-CAAA-3FDB-E425-7CB5FC2D2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440479D-3466-88B9-93B1-4C0B12177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DB8938D-F4C3-F5AB-802D-E9498B4FC2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E173C2E-E70C-417F-AA99-794AF11F3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EDE3B-ED2B-424F-BC88-1C977067D1CB}" type="datetimeFigureOut">
              <a:rPr lang="zh-TW" altLang="en-US" smtClean="0"/>
              <a:t>2024/4/20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20ACEF7-8740-DC78-3532-7EEC144F7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EDE10D9-3399-D091-B0E9-3D370C3B1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1E87D-3386-4B0A-8301-E6AFAFB56F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0492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426500" y="1130675"/>
            <a:ext cx="6291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60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20000" y="3220225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15" name="Google Shape;15;p2"/>
          <p:cNvPicPr preferRelativeResize="0"/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 rot="10670981">
            <a:off x="6959826" y="3022524"/>
            <a:ext cx="3632875" cy="29990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Google Shape;16;p2"/>
          <p:cNvGrpSpPr/>
          <p:nvPr/>
        </p:nvGrpSpPr>
        <p:grpSpPr>
          <a:xfrm rot="-2700000">
            <a:off x="381980" y="2801012"/>
            <a:ext cx="1344349" cy="2469678"/>
            <a:chOff x="272875" y="1419395"/>
            <a:chExt cx="255950" cy="563168"/>
          </a:xfrm>
        </p:grpSpPr>
        <p:sp>
          <p:nvSpPr>
            <p:cNvPr id="17" name="Google Shape;17;p2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69050" y="1615955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90635" y="1582215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38343" y="1487068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60075" y="195388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94558" y="1560904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8850" y="1419395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AAFCF4E-0645-047E-F18E-996DB36FC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3B2FACC2-0F2B-3CBF-8BAC-E85BAC5C7A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3550BED-AC22-AA95-65FE-EF306BA759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5BFAAB9-C8E9-18B5-A718-0131E2061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EDE3B-ED2B-424F-BC88-1C977067D1CB}" type="datetimeFigureOut">
              <a:rPr lang="zh-TW" altLang="en-US" smtClean="0"/>
              <a:t>2024/4/20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AA0A270-D8A5-F13D-C1C5-7918640BF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7F30EAA-666D-AEEC-727C-40526669B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1E87D-3386-4B0A-8301-E6AFAFB56F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72302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F35A62-B65C-7C06-B34F-40309E80B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D32C1FE-6E4C-1739-14E2-09DB48ECD3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6B9A882-4BC7-2C3E-C68A-19C18DC4B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EDE3B-ED2B-424F-BC88-1C977067D1CB}" type="datetimeFigureOut">
              <a:rPr lang="zh-TW" altLang="en-US" smtClean="0"/>
              <a:t>2024/4/20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39094BC-96C7-0B34-E9D9-6F3B1CA6B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624E3D1-C1D7-45E8-241C-3DE1C681F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1E87D-3386-4B0A-8301-E6AFAFB56F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73762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71EDA7FC-44DD-BAB9-53E3-F42D1DC076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E84404C-DB0A-CD02-0BE4-1E23B60EB1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523DCFB-07F6-1BC1-675A-EC2996821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EDE3B-ED2B-424F-BC88-1C977067D1CB}" type="datetimeFigureOut">
              <a:rPr lang="zh-TW" altLang="en-US" smtClean="0"/>
              <a:t>2024/4/20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A411ECD-3051-5600-7B6D-60B8CF881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D8E14D7-7671-F7AD-FFCA-1ED1A7C79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1E87D-3386-4B0A-8301-E6AFAFB56F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38636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4ED0D6E-3712-9044-E9B4-34C9AA411B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0AD69CF-1148-CE5F-8F54-66CD90DE37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E80D035-AEA9-2FD9-B829-2377009F8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0F376-D463-43A0-A13B-D29BB530603D}" type="datetimeFigureOut">
              <a:rPr lang="zh-TW" altLang="en-US" smtClean="0"/>
              <a:t>2024/4/20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76B23A5-DB54-7104-D856-DD1121495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6D47CC9-7736-0358-A2F9-C042B4168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26929-B124-466B-A935-FD9A6CF8C2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25657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A6CE7D4-9718-9816-639F-FB9313B5E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66490FA-4ADC-26F6-4F57-AE674B3DB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155071F-348B-1324-B616-D5F267D15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0F376-D463-43A0-A13B-D29BB530603D}" type="datetimeFigureOut">
              <a:rPr lang="zh-TW" altLang="en-US" smtClean="0"/>
              <a:t>2024/4/20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D621DC7-D121-2ED1-61AE-EB1BE65D0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6029311-3B5F-B9E4-67A9-B94399915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26929-B124-466B-A935-FD9A6CF8C2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92202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0AFDC86-006C-1655-276B-1A0DC6818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D3C8691-3EDB-EDDA-A94A-8949F5A84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A5D0234-4D81-81C8-A791-BACCD1BFA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0F376-D463-43A0-A13B-D29BB530603D}" type="datetimeFigureOut">
              <a:rPr lang="zh-TW" altLang="en-US" smtClean="0"/>
              <a:t>2024/4/20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3BAB2C5-F20A-930A-A661-AC3355C34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95195B3-77E4-FA54-B69C-6E788B310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26929-B124-466B-A935-FD9A6CF8C2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79399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14D933E-865B-6779-BB8C-4A2CBE36D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D1DC26E-3B6B-3510-4E9E-387D035330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272E010-909D-C210-53C1-363A0CAC77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B13D3C2-593E-0D4B-7F71-59AFBEBB6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0F376-D463-43A0-A13B-D29BB530603D}" type="datetimeFigureOut">
              <a:rPr lang="zh-TW" altLang="en-US" smtClean="0"/>
              <a:t>2024/4/20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437AAC7-C0BF-0DD6-8F05-5E5E1FFED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7B18D59-DECB-EB15-721B-E36992324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26929-B124-466B-A935-FD9A6CF8C2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98119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4D5A9AE-1E70-D22B-B024-8718310EB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1B133D4-D438-A02B-656B-EF3B32F0F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2441383-B7E7-CFE9-E02C-3655A6005C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3BC6753-C9F6-1414-9B24-C2F8AEA5B6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19641265-48EE-63EC-8BDE-1A37DBC47C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67000AD4-7C07-230A-D8EB-94D4C36D4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0F376-D463-43A0-A13B-D29BB530603D}" type="datetimeFigureOut">
              <a:rPr lang="zh-TW" altLang="en-US" smtClean="0"/>
              <a:t>2024/4/20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82D71426-E0AD-F1D0-85A2-B6B2CC617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0AA6C3EE-A41D-B42F-F45A-BC03D2D95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26929-B124-466B-A935-FD9A6CF8C2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4197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5714EBA-F3CD-A417-DD48-149D03799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136934D-C151-BB17-FDDE-AD007CE35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0F376-D463-43A0-A13B-D29BB530603D}" type="datetimeFigureOut">
              <a:rPr lang="zh-TW" altLang="en-US" smtClean="0"/>
              <a:t>2024/4/20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CA66B38-0802-1C94-EC41-549DFFA54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9316A70-426D-FFDE-203A-73C1513A7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26929-B124-466B-A935-FD9A6CF8C2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36849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DC5DAFC1-6100-E777-189D-23D731239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0F376-D463-43A0-A13B-D29BB530603D}" type="datetimeFigureOut">
              <a:rPr lang="zh-TW" altLang="en-US" smtClean="0"/>
              <a:t>2024/4/20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DF658DA9-D65A-E6E8-DADA-344CE649C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22850BF-D9E6-EF17-F780-163CAD0ED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26929-B124-466B-A935-FD9A6CF8C2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8073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"/>
          <p:cNvSpPr txBox="1">
            <a:spLocks noGrp="1"/>
          </p:cNvSpPr>
          <p:nvPr>
            <p:ph type="body" idx="1"/>
          </p:nvPr>
        </p:nvSpPr>
        <p:spPr>
          <a:xfrm>
            <a:off x="720000" y="1055850"/>
            <a:ext cx="7704000" cy="35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2000">
                <a:solidFill>
                  <a:srgbClr val="434343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 dirty="0"/>
          </a:p>
        </p:txBody>
      </p:sp>
      <p:sp>
        <p:nvSpPr>
          <p:cNvPr id="211" name="Google Shape;211;p4"/>
          <p:cNvSpPr txBox="1">
            <a:spLocks noGrp="1"/>
          </p:cNvSpPr>
          <p:nvPr>
            <p:ph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782CC3-A6E9-AFFB-D850-E153F7926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96FCD07-76A5-2681-C5B8-6289E4B5E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BE1C1C8-CC25-ABBE-C6F0-E4EF876243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933A425-EDF9-F331-0CF3-C09F99CEC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0F376-D463-43A0-A13B-D29BB530603D}" type="datetimeFigureOut">
              <a:rPr lang="zh-TW" altLang="en-US" smtClean="0"/>
              <a:t>2024/4/20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E836CC8-A690-B655-ACE0-E8D440048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F0F44F7-92C0-4C51-8B2A-3C70DD8CF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26929-B124-466B-A935-FD9A6CF8C2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83384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CD23A23-5EDF-C483-BCA9-A56EDD629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6F33567F-9F24-03E2-D84E-562FFBDEA8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8EA39A5-4D61-01FB-6B1C-4BCB00256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C73AACF-9C94-24AD-C9C5-E5646B6E6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0F376-D463-43A0-A13B-D29BB530603D}" type="datetimeFigureOut">
              <a:rPr lang="zh-TW" altLang="en-US" smtClean="0"/>
              <a:t>2024/4/20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5DA38E8-2F4F-2754-D731-217F065C6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FF4C02C-0E0F-D2C6-1B57-DA247CD9F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26929-B124-466B-A935-FD9A6CF8C2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91613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B513A2-F5C8-FF03-E7C5-3B73C2989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76E2878-1A7E-2DDB-17A4-20C1DBCE13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91EC778-AC18-6F8A-03C3-E1F615B1F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0F376-D463-43A0-A13B-D29BB530603D}" type="datetimeFigureOut">
              <a:rPr lang="zh-TW" altLang="en-US" smtClean="0"/>
              <a:t>2024/4/20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F41E6D8-7916-B2E0-FF69-A780FE4F7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9183A06-5EEC-B153-2E7D-D34D0FB69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26929-B124-466B-A935-FD9A6CF8C2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89523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471A7A18-1577-1F17-39F3-A4F15EE8DB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8AD08AE-F181-FC83-9286-51FF33D4FE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3C0A8D5-D454-BE53-DE31-DD6819EFF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0F376-D463-43A0-A13B-D29BB530603D}" type="datetimeFigureOut">
              <a:rPr lang="zh-TW" altLang="en-US" smtClean="0"/>
              <a:t>2024/4/20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7703F23-DC08-B4AF-20C7-B10C1CAAD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14DF61F-000C-5E29-019E-365DEB4A8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26929-B124-466B-A935-FD9A6CF8C2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2399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">
  <p:cSld name="BLANK_1_1_1_1_1_1_2_1">
    <p:spTree>
      <p:nvGrpSpPr>
        <p:cNvPr id="1" name="Shape 1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9" name="Google Shape;1759;p30"/>
          <p:cNvPicPr preferRelativeResize="0"/>
          <p:nvPr/>
        </p:nvPicPr>
        <p:blipFill>
          <a:blip r:embed="rId2">
            <a:alphaModFix amt="76000"/>
          </a:blip>
          <a:stretch>
            <a:fillRect/>
          </a:stretch>
        </p:blipFill>
        <p:spPr>
          <a:xfrm rot="2453973">
            <a:off x="1248590" y="2532214"/>
            <a:ext cx="4232748" cy="157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0" name="Google Shape;1760;p30"/>
          <p:cNvPicPr preferRelativeResize="0"/>
          <p:nvPr/>
        </p:nvPicPr>
        <p:blipFill>
          <a:blip r:embed="rId2">
            <a:alphaModFix amt="76000"/>
          </a:blip>
          <a:stretch>
            <a:fillRect/>
          </a:stretch>
        </p:blipFill>
        <p:spPr>
          <a:xfrm rot="2453973">
            <a:off x="-1738310" y="4081814"/>
            <a:ext cx="4232748" cy="157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1" name="Google Shape;1761;p30"/>
          <p:cNvPicPr preferRelativeResize="0"/>
          <p:nvPr/>
        </p:nvPicPr>
        <p:blipFill>
          <a:blip r:embed="rId3">
            <a:alphaModFix amt="76000"/>
          </a:blip>
          <a:stretch>
            <a:fillRect/>
          </a:stretch>
        </p:blipFill>
        <p:spPr>
          <a:xfrm rot="2453973">
            <a:off x="6716115" y="-248136"/>
            <a:ext cx="4232748" cy="157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2" name="Google Shape;1762;p30"/>
          <p:cNvPicPr preferRelativeResize="0"/>
          <p:nvPr/>
        </p:nvPicPr>
        <p:blipFill>
          <a:blip r:embed="rId4">
            <a:alphaModFix amt="47000"/>
          </a:blip>
          <a:stretch>
            <a:fillRect/>
          </a:stretch>
        </p:blipFill>
        <p:spPr>
          <a:xfrm rot="10800000">
            <a:off x="1630988" y="143888"/>
            <a:ext cx="5882026" cy="48557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63" name="Google Shape;1763;p30"/>
          <p:cNvGrpSpPr/>
          <p:nvPr/>
        </p:nvGrpSpPr>
        <p:grpSpPr>
          <a:xfrm rot="-2700000">
            <a:off x="167955" y="3080962"/>
            <a:ext cx="1344349" cy="2469678"/>
            <a:chOff x="272875" y="1419395"/>
            <a:chExt cx="255950" cy="563168"/>
          </a:xfrm>
        </p:grpSpPr>
        <p:sp>
          <p:nvSpPr>
            <p:cNvPr id="1764" name="Google Shape;1764;p30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0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0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0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0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0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0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0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0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0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0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0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30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0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0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0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30"/>
            <p:cNvSpPr/>
            <p:nvPr/>
          </p:nvSpPr>
          <p:spPr>
            <a:xfrm>
              <a:off x="369050" y="1615955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30"/>
            <p:cNvSpPr/>
            <p:nvPr/>
          </p:nvSpPr>
          <p:spPr>
            <a:xfrm>
              <a:off x="490635" y="1582215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0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0"/>
            <p:cNvSpPr/>
            <p:nvPr/>
          </p:nvSpPr>
          <p:spPr>
            <a:xfrm>
              <a:off x="438343" y="1487068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0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30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30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0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0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0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30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30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30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0"/>
            <p:cNvSpPr/>
            <p:nvPr/>
          </p:nvSpPr>
          <p:spPr>
            <a:xfrm>
              <a:off x="360075" y="195388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30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30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30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30"/>
            <p:cNvSpPr/>
            <p:nvPr/>
          </p:nvSpPr>
          <p:spPr>
            <a:xfrm>
              <a:off x="394558" y="1560904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30"/>
            <p:cNvSpPr/>
            <p:nvPr/>
          </p:nvSpPr>
          <p:spPr>
            <a:xfrm>
              <a:off x="418850" y="1419395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9" name="Google Shape;1799;p30"/>
          <p:cNvGrpSpPr/>
          <p:nvPr/>
        </p:nvGrpSpPr>
        <p:grpSpPr>
          <a:xfrm rot="-2700000">
            <a:off x="8026513" y="-183341"/>
            <a:ext cx="1344349" cy="1995327"/>
            <a:chOff x="272875" y="1527563"/>
            <a:chExt cx="255950" cy="455000"/>
          </a:xfrm>
        </p:grpSpPr>
        <p:sp>
          <p:nvSpPr>
            <p:cNvPr id="1800" name="Google Shape;1800;p30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0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30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30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30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30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30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30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30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30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30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30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30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30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30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30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30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30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30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30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30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30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30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30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30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30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30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30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30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30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30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30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30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30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30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5" name="Google Shape;1835;p30"/>
          <p:cNvSpPr txBox="1">
            <a:spLocks noGrp="1"/>
          </p:cNvSpPr>
          <p:nvPr>
            <p:ph type="ctrTitle"/>
          </p:nvPr>
        </p:nvSpPr>
        <p:spPr>
          <a:xfrm>
            <a:off x="720000" y="540000"/>
            <a:ext cx="7704000" cy="135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836" name="Google Shape;1836;p30"/>
          <p:cNvSpPr txBox="1">
            <a:spLocks noGrp="1"/>
          </p:cNvSpPr>
          <p:nvPr>
            <p:ph type="subTitle" idx="1"/>
          </p:nvPr>
        </p:nvSpPr>
        <p:spPr>
          <a:xfrm>
            <a:off x="720000" y="2603948"/>
            <a:ext cx="7704000" cy="9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837" name="Google Shape;1837;p30"/>
          <p:cNvSpPr txBox="1"/>
          <p:nvPr/>
        </p:nvSpPr>
        <p:spPr>
          <a:xfrm>
            <a:off x="2646000" y="3628979"/>
            <a:ext cx="3852000" cy="6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CREDITS: This presentation template was created</a:t>
            </a:r>
            <a:r>
              <a:rPr lang="en" sz="12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 Slidesgo,</a:t>
            </a:r>
            <a:r>
              <a:rPr lang="en" sz="12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including icons</a:t>
            </a:r>
            <a:r>
              <a:rPr lang="en" sz="12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 Flaticon,</a:t>
            </a:r>
            <a:r>
              <a:rPr lang="en" sz="12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i</a:t>
            </a:r>
            <a:r>
              <a:rPr lang="en" sz="1200"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nfographics &amp; images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 Freepik</a:t>
            </a:r>
            <a:r>
              <a:rPr lang="en" sz="12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2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38" name="Google Shape;1838;p30"/>
          <p:cNvSpPr/>
          <p:nvPr/>
        </p:nvSpPr>
        <p:spPr>
          <a:xfrm>
            <a:off x="5570568" y="-2413037"/>
            <a:ext cx="4624024" cy="7256966"/>
          </a:xfrm>
          <a:custGeom>
            <a:avLst/>
            <a:gdLst/>
            <a:ahLst/>
            <a:cxnLst/>
            <a:rect l="l" t="t" r="r" b="b"/>
            <a:pathLst>
              <a:path w="55812" h="94461" extrusionOk="0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">
    <p:spTree>
      <p:nvGrpSpPr>
        <p:cNvPr id="1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0" name="Google Shape;1840;p31"/>
          <p:cNvPicPr preferRelativeResize="0"/>
          <p:nvPr/>
        </p:nvPicPr>
        <p:blipFill>
          <a:blip r:embed="rId2">
            <a:alphaModFix amt="76000"/>
          </a:blip>
          <a:stretch>
            <a:fillRect/>
          </a:stretch>
        </p:blipFill>
        <p:spPr>
          <a:xfrm rot="2453973">
            <a:off x="1248590" y="2532214"/>
            <a:ext cx="4232748" cy="157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1" name="Google Shape;1841;p31"/>
          <p:cNvPicPr preferRelativeResize="0"/>
          <p:nvPr/>
        </p:nvPicPr>
        <p:blipFill>
          <a:blip r:embed="rId2">
            <a:alphaModFix amt="76000"/>
          </a:blip>
          <a:stretch>
            <a:fillRect/>
          </a:stretch>
        </p:blipFill>
        <p:spPr>
          <a:xfrm rot="2453973">
            <a:off x="-1738310" y="4081814"/>
            <a:ext cx="4232748" cy="157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2" name="Google Shape;1842;p31"/>
          <p:cNvPicPr preferRelativeResize="0"/>
          <p:nvPr/>
        </p:nvPicPr>
        <p:blipFill>
          <a:blip r:embed="rId3">
            <a:alphaModFix amt="76000"/>
          </a:blip>
          <a:stretch>
            <a:fillRect/>
          </a:stretch>
        </p:blipFill>
        <p:spPr>
          <a:xfrm rot="2453973">
            <a:off x="6716115" y="-248136"/>
            <a:ext cx="4232748" cy="157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3" name="Google Shape;1843;p31"/>
          <p:cNvPicPr preferRelativeResize="0"/>
          <p:nvPr/>
        </p:nvPicPr>
        <p:blipFill>
          <a:blip r:embed="rId4">
            <a:alphaModFix amt="47000"/>
          </a:blip>
          <a:stretch>
            <a:fillRect/>
          </a:stretch>
        </p:blipFill>
        <p:spPr>
          <a:xfrm rot="10800000">
            <a:off x="1630988" y="143888"/>
            <a:ext cx="5882026" cy="48557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44" name="Google Shape;1844;p31"/>
          <p:cNvGrpSpPr/>
          <p:nvPr/>
        </p:nvGrpSpPr>
        <p:grpSpPr>
          <a:xfrm rot="-2700000">
            <a:off x="167955" y="3080962"/>
            <a:ext cx="1344349" cy="2469678"/>
            <a:chOff x="272875" y="1419395"/>
            <a:chExt cx="255950" cy="563168"/>
          </a:xfrm>
        </p:grpSpPr>
        <p:sp>
          <p:nvSpPr>
            <p:cNvPr id="1845" name="Google Shape;1845;p31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31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31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31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1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31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31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31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31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31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31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31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1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31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31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31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31"/>
            <p:cNvSpPr/>
            <p:nvPr/>
          </p:nvSpPr>
          <p:spPr>
            <a:xfrm>
              <a:off x="369050" y="1615955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31"/>
            <p:cNvSpPr/>
            <p:nvPr/>
          </p:nvSpPr>
          <p:spPr>
            <a:xfrm>
              <a:off x="490635" y="1582215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31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31"/>
            <p:cNvSpPr/>
            <p:nvPr/>
          </p:nvSpPr>
          <p:spPr>
            <a:xfrm>
              <a:off x="438343" y="1487068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31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31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31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31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31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31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31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31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31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31"/>
            <p:cNvSpPr/>
            <p:nvPr/>
          </p:nvSpPr>
          <p:spPr>
            <a:xfrm>
              <a:off x="360075" y="195388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31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31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31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31"/>
            <p:cNvSpPr/>
            <p:nvPr/>
          </p:nvSpPr>
          <p:spPr>
            <a:xfrm>
              <a:off x="394558" y="1560904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31"/>
            <p:cNvSpPr/>
            <p:nvPr/>
          </p:nvSpPr>
          <p:spPr>
            <a:xfrm>
              <a:off x="418850" y="1419395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0" name="Google Shape;1880;p31"/>
          <p:cNvGrpSpPr/>
          <p:nvPr/>
        </p:nvGrpSpPr>
        <p:grpSpPr>
          <a:xfrm rot="-2700000">
            <a:off x="8026513" y="-183341"/>
            <a:ext cx="1344349" cy="1995327"/>
            <a:chOff x="272875" y="1527563"/>
            <a:chExt cx="255950" cy="455000"/>
          </a:xfrm>
        </p:grpSpPr>
        <p:sp>
          <p:nvSpPr>
            <p:cNvPr id="1881" name="Google Shape;1881;p31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31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31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31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31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31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31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31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31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31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31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31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31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31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31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31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31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31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31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31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31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31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31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31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31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1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31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31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31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31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1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1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1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1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1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16" name="Google Shape;1916;p31"/>
          <p:cNvSpPr/>
          <p:nvPr/>
        </p:nvSpPr>
        <p:spPr>
          <a:xfrm>
            <a:off x="5570568" y="-2413037"/>
            <a:ext cx="4624024" cy="7256966"/>
          </a:xfrm>
          <a:custGeom>
            <a:avLst/>
            <a:gdLst/>
            <a:ahLst/>
            <a:cxnLst/>
            <a:rect l="l" t="t" r="r" b="b"/>
            <a:pathLst>
              <a:path w="55812" h="94461" extrusionOk="0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_1">
    <p:spTree>
      <p:nvGrpSpPr>
        <p:cNvPr id="1" name="Shape 1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8" name="Google Shape;1918;p32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5399990" flipH="1">
            <a:off x="7705516" y="-598319"/>
            <a:ext cx="3297389" cy="22766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19" name="Google Shape;1919;p32"/>
          <p:cNvGrpSpPr/>
          <p:nvPr/>
        </p:nvGrpSpPr>
        <p:grpSpPr>
          <a:xfrm rot="-987768">
            <a:off x="7751817" y="-266278"/>
            <a:ext cx="1344359" cy="1995308"/>
            <a:chOff x="272875" y="1527563"/>
            <a:chExt cx="255950" cy="455000"/>
          </a:xfrm>
        </p:grpSpPr>
        <p:sp>
          <p:nvSpPr>
            <p:cNvPr id="1920" name="Google Shape;1920;p32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2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2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2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2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2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2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32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2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2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2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2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2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32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32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2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2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2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2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2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2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2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32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32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32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32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32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32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32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32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32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2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2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2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2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55" name="Google Shape;1955;p32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rot="-10162003" flipH="1">
            <a:off x="-1091107" y="-1133759"/>
            <a:ext cx="2894871" cy="259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6" name="Google Shape;1956;p32"/>
          <p:cNvPicPr preferRelativeResize="0"/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363351">
            <a:off x="802621" y="4291783"/>
            <a:ext cx="7605804" cy="2832383"/>
          </a:xfrm>
          <a:prstGeom prst="rect">
            <a:avLst/>
          </a:prstGeom>
          <a:noFill/>
          <a:ln>
            <a:noFill/>
          </a:ln>
        </p:spPr>
      </p:pic>
      <p:sp>
        <p:nvSpPr>
          <p:cNvPr id="1957" name="Google Shape;1957;p32"/>
          <p:cNvSpPr/>
          <p:nvPr/>
        </p:nvSpPr>
        <p:spPr>
          <a:xfrm rot="9899989">
            <a:off x="-583964" y="4625085"/>
            <a:ext cx="2265015" cy="2165770"/>
          </a:xfrm>
          <a:custGeom>
            <a:avLst/>
            <a:gdLst/>
            <a:ahLst/>
            <a:cxnLst/>
            <a:rect l="l" t="t" r="r" b="b"/>
            <a:pathLst>
              <a:path w="21339" h="20404" extrusionOk="0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3C8D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_1_1">
    <p:spTree>
      <p:nvGrpSpPr>
        <p:cNvPr id="1" name="Shape 1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9" name="Google Shape;1959;p33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-2343514" flipH="1">
            <a:off x="-1166545" y="-1270720"/>
            <a:ext cx="3297389" cy="22766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60" name="Google Shape;1960;p33"/>
          <p:cNvGrpSpPr/>
          <p:nvPr/>
        </p:nvGrpSpPr>
        <p:grpSpPr>
          <a:xfrm rot="-8099954">
            <a:off x="15431" y="-572435"/>
            <a:ext cx="1344367" cy="1995327"/>
            <a:chOff x="272875" y="1527563"/>
            <a:chExt cx="255950" cy="455000"/>
          </a:xfrm>
        </p:grpSpPr>
        <p:sp>
          <p:nvSpPr>
            <p:cNvPr id="1961" name="Google Shape;1961;p33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33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33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33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33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33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33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33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33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33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33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33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33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33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33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33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33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33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33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33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33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33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33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33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33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33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33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33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33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33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33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3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33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33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33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96" name="Google Shape;1996;p33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rot="-5809801" flipH="1">
            <a:off x="7609918" y="-1097658"/>
            <a:ext cx="2894870" cy="2593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7" name="Google Shape;1997;p33"/>
          <p:cNvPicPr preferRelativeResize="0"/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10754694">
            <a:off x="2497948" y="4487275"/>
            <a:ext cx="7605809" cy="28323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98" name="Google Shape;1998;p33"/>
          <p:cNvGrpSpPr/>
          <p:nvPr/>
        </p:nvGrpSpPr>
        <p:grpSpPr>
          <a:xfrm flipH="1">
            <a:off x="-624375" y="3487614"/>
            <a:ext cx="1344377" cy="2469659"/>
            <a:chOff x="272875" y="1419395"/>
            <a:chExt cx="255950" cy="563168"/>
          </a:xfrm>
        </p:grpSpPr>
        <p:sp>
          <p:nvSpPr>
            <p:cNvPr id="1999" name="Google Shape;1999;p33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33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33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33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33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33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33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3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33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33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33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33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33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33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33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33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33"/>
            <p:cNvSpPr/>
            <p:nvPr/>
          </p:nvSpPr>
          <p:spPr>
            <a:xfrm>
              <a:off x="369050" y="1615955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33"/>
            <p:cNvSpPr/>
            <p:nvPr/>
          </p:nvSpPr>
          <p:spPr>
            <a:xfrm>
              <a:off x="490635" y="1582215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33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3"/>
            <p:cNvSpPr/>
            <p:nvPr/>
          </p:nvSpPr>
          <p:spPr>
            <a:xfrm>
              <a:off x="438343" y="1487068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3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33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33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33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33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33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33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3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3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3"/>
            <p:cNvSpPr/>
            <p:nvPr/>
          </p:nvSpPr>
          <p:spPr>
            <a:xfrm>
              <a:off x="360075" y="195388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33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3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3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3"/>
            <p:cNvSpPr/>
            <p:nvPr/>
          </p:nvSpPr>
          <p:spPr>
            <a:xfrm>
              <a:off x="394558" y="1560904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3"/>
            <p:cNvSpPr/>
            <p:nvPr/>
          </p:nvSpPr>
          <p:spPr>
            <a:xfrm>
              <a:off x="418850" y="1419395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5_1_1_1">
    <p:spTree>
      <p:nvGrpSpPr>
        <p:cNvPr id="1" name="Shape 2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5" name="Google Shape;2035;p34"/>
          <p:cNvPicPr preferRelativeResize="0"/>
          <p:nvPr/>
        </p:nvPicPr>
        <p:blipFill>
          <a:blip r:embed="rId2">
            <a:alphaModFix amt="64000"/>
          </a:blip>
          <a:stretch>
            <a:fillRect/>
          </a:stretch>
        </p:blipFill>
        <p:spPr>
          <a:xfrm rot="5400000">
            <a:off x="6963311" y="-630813"/>
            <a:ext cx="3592176" cy="302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6" name="Google Shape;2036;p34"/>
          <p:cNvPicPr preferRelativeResize="0"/>
          <p:nvPr/>
        </p:nvPicPr>
        <p:blipFill>
          <a:blip r:embed="rId3">
            <a:alphaModFix amt="66000"/>
          </a:blip>
          <a:stretch>
            <a:fillRect/>
          </a:stretch>
        </p:blipFill>
        <p:spPr>
          <a:xfrm rot="1326165" flipH="1">
            <a:off x="-191445" y="4128883"/>
            <a:ext cx="3297389" cy="22766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37" name="Google Shape;2037;p34"/>
          <p:cNvGrpSpPr/>
          <p:nvPr/>
        </p:nvGrpSpPr>
        <p:grpSpPr>
          <a:xfrm rot="-2700000">
            <a:off x="8026513" y="-183341"/>
            <a:ext cx="1344349" cy="1995327"/>
            <a:chOff x="272875" y="1527563"/>
            <a:chExt cx="255950" cy="455000"/>
          </a:xfrm>
        </p:grpSpPr>
        <p:sp>
          <p:nvSpPr>
            <p:cNvPr id="2038" name="Google Shape;2038;p34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4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4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4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4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4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4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4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4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4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4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4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4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4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4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34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34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34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4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4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4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4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4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4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34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34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4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4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4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4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4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4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4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4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4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73" name="Google Shape;2073;p34"/>
          <p:cNvSpPr/>
          <p:nvPr/>
        </p:nvSpPr>
        <p:spPr>
          <a:xfrm>
            <a:off x="4566955" y="-2521549"/>
            <a:ext cx="4624024" cy="7256966"/>
          </a:xfrm>
          <a:custGeom>
            <a:avLst/>
            <a:gdLst/>
            <a:ahLst/>
            <a:cxnLst/>
            <a:rect l="l" t="t" r="r" b="b"/>
            <a:pathLst>
              <a:path w="55812" h="94461" extrusionOk="0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74" name="Google Shape;2074;p34"/>
          <p:cNvPicPr preferRelativeResize="0"/>
          <p:nvPr/>
        </p:nvPicPr>
        <p:blipFill>
          <a:blip r:embed="rId4">
            <a:alphaModFix amt="74000"/>
          </a:blip>
          <a:stretch>
            <a:fillRect/>
          </a:stretch>
        </p:blipFill>
        <p:spPr>
          <a:xfrm rot="7675040">
            <a:off x="2669916" y="-1516164"/>
            <a:ext cx="2894877" cy="2593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5" name="Google Shape;2075;p34"/>
          <p:cNvPicPr preferRelativeResize="0"/>
          <p:nvPr/>
        </p:nvPicPr>
        <p:blipFill>
          <a:blip r:embed="rId5">
            <a:alphaModFix amt="74000"/>
          </a:blip>
          <a:stretch>
            <a:fillRect/>
          </a:stretch>
        </p:blipFill>
        <p:spPr>
          <a:xfrm rot="-9631575" flipH="1">
            <a:off x="-1503235" y="-1230424"/>
            <a:ext cx="2894874" cy="2593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dirty="0"/>
          </a:p>
        </p:txBody>
      </p:sp>
      <p:pic>
        <p:nvPicPr>
          <p:cNvPr id="2" name="Google Shape;172;p4">
            <a:extLst>
              <a:ext uri="{FF2B5EF4-FFF2-40B4-BE49-F238E27FC236}">
                <a16:creationId xmlns:a16="http://schemas.microsoft.com/office/drawing/2014/main" id="{E4575399-260C-74C7-F318-923E3E93CA9F}"/>
              </a:ext>
            </a:extLst>
          </p:cNvPr>
          <p:cNvPicPr preferRelativeResize="0"/>
          <p:nvPr userDrawn="1"/>
        </p:nvPicPr>
        <p:blipFill>
          <a:blip r:embed="rId14">
            <a:alphaModFix amt="66000"/>
          </a:blip>
          <a:stretch>
            <a:fillRect/>
          </a:stretch>
        </p:blipFill>
        <p:spPr>
          <a:xfrm rot="5547182" flipH="1">
            <a:off x="-251098" y="2494081"/>
            <a:ext cx="3297391" cy="22766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oogle Shape;174;p4">
            <a:extLst>
              <a:ext uri="{FF2B5EF4-FFF2-40B4-BE49-F238E27FC236}">
                <a16:creationId xmlns:a16="http://schemas.microsoft.com/office/drawing/2014/main" id="{6042E54A-5652-14EC-078F-EA1B252B8F0F}"/>
              </a:ext>
            </a:extLst>
          </p:cNvPr>
          <p:cNvGrpSpPr/>
          <p:nvPr userDrawn="1"/>
        </p:nvGrpSpPr>
        <p:grpSpPr>
          <a:xfrm>
            <a:off x="309433" y="2775163"/>
            <a:ext cx="1344377" cy="1995312"/>
            <a:chOff x="272875" y="1527563"/>
            <a:chExt cx="255950" cy="455000"/>
          </a:xfrm>
        </p:grpSpPr>
        <p:sp>
          <p:nvSpPr>
            <p:cNvPr id="5" name="Google Shape;175;p4">
              <a:extLst>
                <a:ext uri="{FF2B5EF4-FFF2-40B4-BE49-F238E27FC236}">
                  <a16:creationId xmlns:a16="http://schemas.microsoft.com/office/drawing/2014/main" id="{C973B8B7-B9E9-BA03-B1A4-4A5C33CB1BD5}"/>
                </a:ext>
              </a:extLst>
            </p:cNvPr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76;p4">
              <a:extLst>
                <a:ext uri="{FF2B5EF4-FFF2-40B4-BE49-F238E27FC236}">
                  <a16:creationId xmlns:a16="http://schemas.microsoft.com/office/drawing/2014/main" id="{F994F4AA-2F7C-0C65-1C03-9D7BED51F9B1}"/>
                </a:ext>
              </a:extLst>
            </p:cNvPr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77;p4">
              <a:extLst>
                <a:ext uri="{FF2B5EF4-FFF2-40B4-BE49-F238E27FC236}">
                  <a16:creationId xmlns:a16="http://schemas.microsoft.com/office/drawing/2014/main" id="{7E547244-8090-5A02-08CA-26BA770D4027}"/>
                </a:ext>
              </a:extLst>
            </p:cNvPr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78;p4">
              <a:extLst>
                <a:ext uri="{FF2B5EF4-FFF2-40B4-BE49-F238E27FC236}">
                  <a16:creationId xmlns:a16="http://schemas.microsoft.com/office/drawing/2014/main" id="{C0323A45-3862-EA00-1CA9-E5E7C9543972}"/>
                </a:ext>
              </a:extLst>
            </p:cNvPr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9;p4">
              <a:extLst>
                <a:ext uri="{FF2B5EF4-FFF2-40B4-BE49-F238E27FC236}">
                  <a16:creationId xmlns:a16="http://schemas.microsoft.com/office/drawing/2014/main" id="{A85D8E33-3D36-7BFA-F7E1-FD925B8CBC20}"/>
                </a:ext>
              </a:extLst>
            </p:cNvPr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80;p4">
              <a:extLst>
                <a:ext uri="{FF2B5EF4-FFF2-40B4-BE49-F238E27FC236}">
                  <a16:creationId xmlns:a16="http://schemas.microsoft.com/office/drawing/2014/main" id="{F54F04BE-660B-7B7B-5070-BEF8D9160100}"/>
                </a:ext>
              </a:extLst>
            </p:cNvPr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81;p4">
              <a:extLst>
                <a:ext uri="{FF2B5EF4-FFF2-40B4-BE49-F238E27FC236}">
                  <a16:creationId xmlns:a16="http://schemas.microsoft.com/office/drawing/2014/main" id="{3BD9E93C-DC7C-1568-4DAD-8349F1841447}"/>
                </a:ext>
              </a:extLst>
            </p:cNvPr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82;p4">
              <a:extLst>
                <a:ext uri="{FF2B5EF4-FFF2-40B4-BE49-F238E27FC236}">
                  <a16:creationId xmlns:a16="http://schemas.microsoft.com/office/drawing/2014/main" id="{68D92158-AF17-E9BF-0DB7-3FBCD0E71117}"/>
                </a:ext>
              </a:extLst>
            </p:cNvPr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83;p4">
              <a:extLst>
                <a:ext uri="{FF2B5EF4-FFF2-40B4-BE49-F238E27FC236}">
                  <a16:creationId xmlns:a16="http://schemas.microsoft.com/office/drawing/2014/main" id="{1E1B19B0-4BD3-ED6E-AFF3-75FAA351BA29}"/>
                </a:ext>
              </a:extLst>
            </p:cNvPr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84;p4">
              <a:extLst>
                <a:ext uri="{FF2B5EF4-FFF2-40B4-BE49-F238E27FC236}">
                  <a16:creationId xmlns:a16="http://schemas.microsoft.com/office/drawing/2014/main" id="{EDBA6B0A-7068-E175-E0A8-F8E3E85DCDCA}"/>
                </a:ext>
              </a:extLst>
            </p:cNvPr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85;p4">
              <a:extLst>
                <a:ext uri="{FF2B5EF4-FFF2-40B4-BE49-F238E27FC236}">
                  <a16:creationId xmlns:a16="http://schemas.microsoft.com/office/drawing/2014/main" id="{6BACD49F-A3A6-B7AE-D3AA-DA546E49F5A2}"/>
                </a:ext>
              </a:extLst>
            </p:cNvPr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6;p4">
              <a:extLst>
                <a:ext uri="{FF2B5EF4-FFF2-40B4-BE49-F238E27FC236}">
                  <a16:creationId xmlns:a16="http://schemas.microsoft.com/office/drawing/2014/main" id="{ECE7FA69-890B-7D1E-D8D5-881A0749B386}"/>
                </a:ext>
              </a:extLst>
            </p:cNvPr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87;p4">
              <a:extLst>
                <a:ext uri="{FF2B5EF4-FFF2-40B4-BE49-F238E27FC236}">
                  <a16:creationId xmlns:a16="http://schemas.microsoft.com/office/drawing/2014/main" id="{C541E5B8-AD4D-6D61-DE5A-F52A3E8F035B}"/>
                </a:ext>
              </a:extLst>
            </p:cNvPr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88;p4">
              <a:extLst>
                <a:ext uri="{FF2B5EF4-FFF2-40B4-BE49-F238E27FC236}">
                  <a16:creationId xmlns:a16="http://schemas.microsoft.com/office/drawing/2014/main" id="{39067D7A-7DA0-1BE2-5BCB-C0425335DF66}"/>
                </a:ext>
              </a:extLst>
            </p:cNvPr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89;p4">
              <a:extLst>
                <a:ext uri="{FF2B5EF4-FFF2-40B4-BE49-F238E27FC236}">
                  <a16:creationId xmlns:a16="http://schemas.microsoft.com/office/drawing/2014/main" id="{5B57954E-53D6-82DC-E30E-409BBBDE873B}"/>
                </a:ext>
              </a:extLst>
            </p:cNvPr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90;p4">
              <a:extLst>
                <a:ext uri="{FF2B5EF4-FFF2-40B4-BE49-F238E27FC236}">
                  <a16:creationId xmlns:a16="http://schemas.microsoft.com/office/drawing/2014/main" id="{2E6DB18A-D013-3240-BD46-C57C5F571499}"/>
                </a:ext>
              </a:extLst>
            </p:cNvPr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91;p4">
              <a:extLst>
                <a:ext uri="{FF2B5EF4-FFF2-40B4-BE49-F238E27FC236}">
                  <a16:creationId xmlns:a16="http://schemas.microsoft.com/office/drawing/2014/main" id="{743D3734-3A16-2FF6-3A46-3FC2D192B765}"/>
                </a:ext>
              </a:extLst>
            </p:cNvPr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92;p4">
              <a:extLst>
                <a:ext uri="{FF2B5EF4-FFF2-40B4-BE49-F238E27FC236}">
                  <a16:creationId xmlns:a16="http://schemas.microsoft.com/office/drawing/2014/main" id="{C04DD1AD-672F-4272-E16D-FE412E67C763}"/>
                </a:ext>
              </a:extLst>
            </p:cNvPr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93;p4">
              <a:extLst>
                <a:ext uri="{FF2B5EF4-FFF2-40B4-BE49-F238E27FC236}">
                  <a16:creationId xmlns:a16="http://schemas.microsoft.com/office/drawing/2014/main" id="{8CB0F0FD-E4AB-F6CB-040D-26A119B6D58E}"/>
                </a:ext>
              </a:extLst>
            </p:cNvPr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94;p4">
              <a:extLst>
                <a:ext uri="{FF2B5EF4-FFF2-40B4-BE49-F238E27FC236}">
                  <a16:creationId xmlns:a16="http://schemas.microsoft.com/office/drawing/2014/main" id="{B647ECE3-758E-CEA0-BE5B-BD32C37A2CD1}"/>
                </a:ext>
              </a:extLst>
            </p:cNvPr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95;p4">
              <a:extLst>
                <a:ext uri="{FF2B5EF4-FFF2-40B4-BE49-F238E27FC236}">
                  <a16:creationId xmlns:a16="http://schemas.microsoft.com/office/drawing/2014/main" id="{6B86871F-FB0A-6109-F842-7306080940DD}"/>
                </a:ext>
              </a:extLst>
            </p:cNvPr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96;p4">
              <a:extLst>
                <a:ext uri="{FF2B5EF4-FFF2-40B4-BE49-F238E27FC236}">
                  <a16:creationId xmlns:a16="http://schemas.microsoft.com/office/drawing/2014/main" id="{1CED9E72-83F8-3AE0-F89A-A1737F707CAE}"/>
                </a:ext>
              </a:extLst>
            </p:cNvPr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97;p4">
              <a:extLst>
                <a:ext uri="{FF2B5EF4-FFF2-40B4-BE49-F238E27FC236}">
                  <a16:creationId xmlns:a16="http://schemas.microsoft.com/office/drawing/2014/main" id="{4FB9294E-DC80-C4B7-6E8B-36C86D7D4DC9}"/>
                </a:ext>
              </a:extLst>
            </p:cNvPr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98;p4">
              <a:extLst>
                <a:ext uri="{FF2B5EF4-FFF2-40B4-BE49-F238E27FC236}">
                  <a16:creationId xmlns:a16="http://schemas.microsoft.com/office/drawing/2014/main" id="{B93CAAB8-8586-5DFA-2688-C7E52C7CBCA0}"/>
                </a:ext>
              </a:extLst>
            </p:cNvPr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99;p4">
              <a:extLst>
                <a:ext uri="{FF2B5EF4-FFF2-40B4-BE49-F238E27FC236}">
                  <a16:creationId xmlns:a16="http://schemas.microsoft.com/office/drawing/2014/main" id="{4A5BFFE0-3F00-DB27-CC59-523549155A3E}"/>
                </a:ext>
              </a:extLst>
            </p:cNvPr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00;p4">
              <a:extLst>
                <a:ext uri="{FF2B5EF4-FFF2-40B4-BE49-F238E27FC236}">
                  <a16:creationId xmlns:a16="http://schemas.microsoft.com/office/drawing/2014/main" id="{02BFB3AD-64D8-A70C-0DE6-FCC522F1DBCA}"/>
                </a:ext>
              </a:extLst>
            </p:cNvPr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01;p4">
              <a:extLst>
                <a:ext uri="{FF2B5EF4-FFF2-40B4-BE49-F238E27FC236}">
                  <a16:creationId xmlns:a16="http://schemas.microsoft.com/office/drawing/2014/main" id="{6B4FA4A8-2998-BDDB-B2E0-0D9C4DD6CAF1}"/>
                </a:ext>
              </a:extLst>
            </p:cNvPr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02;p4">
              <a:extLst>
                <a:ext uri="{FF2B5EF4-FFF2-40B4-BE49-F238E27FC236}">
                  <a16:creationId xmlns:a16="http://schemas.microsoft.com/office/drawing/2014/main" id="{4E9BB218-96DC-1232-14B4-AE8D343836DF}"/>
                </a:ext>
              </a:extLst>
            </p:cNvPr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03;p4">
              <a:extLst>
                <a:ext uri="{FF2B5EF4-FFF2-40B4-BE49-F238E27FC236}">
                  <a16:creationId xmlns:a16="http://schemas.microsoft.com/office/drawing/2014/main" id="{F684BA43-BA56-4E3F-90E9-FE4CAF465B03}"/>
                </a:ext>
              </a:extLst>
            </p:cNvPr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04;p4">
              <a:extLst>
                <a:ext uri="{FF2B5EF4-FFF2-40B4-BE49-F238E27FC236}">
                  <a16:creationId xmlns:a16="http://schemas.microsoft.com/office/drawing/2014/main" id="{ABE34A03-C6CF-99B8-1C5D-512A30A3F0FC}"/>
                </a:ext>
              </a:extLst>
            </p:cNvPr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05;p4">
              <a:extLst>
                <a:ext uri="{FF2B5EF4-FFF2-40B4-BE49-F238E27FC236}">
                  <a16:creationId xmlns:a16="http://schemas.microsoft.com/office/drawing/2014/main" id="{28809595-8D22-7EEF-E825-7C92A791B213}"/>
                </a:ext>
              </a:extLst>
            </p:cNvPr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06;p4">
              <a:extLst>
                <a:ext uri="{FF2B5EF4-FFF2-40B4-BE49-F238E27FC236}">
                  <a16:creationId xmlns:a16="http://schemas.microsoft.com/office/drawing/2014/main" id="{D3E40377-E8E7-9699-86CD-2A75BA134DAB}"/>
                </a:ext>
              </a:extLst>
            </p:cNvPr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7;p4">
              <a:extLst>
                <a:ext uri="{FF2B5EF4-FFF2-40B4-BE49-F238E27FC236}">
                  <a16:creationId xmlns:a16="http://schemas.microsoft.com/office/drawing/2014/main" id="{60896C00-599E-713E-C327-E653C35E2769}"/>
                </a:ext>
              </a:extLst>
            </p:cNvPr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8;p4">
              <a:extLst>
                <a:ext uri="{FF2B5EF4-FFF2-40B4-BE49-F238E27FC236}">
                  <a16:creationId xmlns:a16="http://schemas.microsoft.com/office/drawing/2014/main" id="{38B876E1-FCB1-47D3-B932-BFABDB6FB794}"/>
                </a:ext>
              </a:extLst>
            </p:cNvPr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9;p4">
              <a:extLst>
                <a:ext uri="{FF2B5EF4-FFF2-40B4-BE49-F238E27FC236}">
                  <a16:creationId xmlns:a16="http://schemas.microsoft.com/office/drawing/2014/main" id="{3010BDDA-44AD-C7E3-4DAB-79EBB1D2D0F7}"/>
                </a:ext>
              </a:extLst>
            </p:cNvPr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2" name="Google Shape;170;p4">
            <a:extLst>
              <a:ext uri="{FF2B5EF4-FFF2-40B4-BE49-F238E27FC236}">
                <a16:creationId xmlns:a16="http://schemas.microsoft.com/office/drawing/2014/main" id="{5AC98624-CBF1-959B-F47E-6BAE85986C17}"/>
              </a:ext>
            </a:extLst>
          </p:cNvPr>
          <p:cNvPicPr preferRelativeResize="0"/>
          <p:nvPr userDrawn="1"/>
        </p:nvPicPr>
        <p:blipFill>
          <a:blip r:embed="rId14">
            <a:alphaModFix amt="66000"/>
          </a:blip>
          <a:stretch>
            <a:fillRect/>
          </a:stretch>
        </p:blipFill>
        <p:spPr>
          <a:xfrm rot="1326165" flipH="1">
            <a:off x="6005696" y="79045"/>
            <a:ext cx="3297389" cy="2276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171;p4">
            <a:extLst>
              <a:ext uri="{FF2B5EF4-FFF2-40B4-BE49-F238E27FC236}">
                <a16:creationId xmlns:a16="http://schemas.microsoft.com/office/drawing/2014/main" id="{AC670221-64FA-B6FA-9220-287BD6F47D94}"/>
              </a:ext>
            </a:extLst>
          </p:cNvPr>
          <p:cNvPicPr preferRelativeResize="0"/>
          <p:nvPr userDrawn="1"/>
        </p:nvPicPr>
        <p:blipFill>
          <a:blip r:embed="rId15">
            <a:alphaModFix amt="67000"/>
          </a:blip>
          <a:stretch>
            <a:fillRect/>
          </a:stretch>
        </p:blipFill>
        <p:spPr>
          <a:xfrm rot="5400000" flipH="1">
            <a:off x="5035986" y="137527"/>
            <a:ext cx="2894875" cy="2593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173;p4">
            <a:extLst>
              <a:ext uri="{FF2B5EF4-FFF2-40B4-BE49-F238E27FC236}">
                <a16:creationId xmlns:a16="http://schemas.microsoft.com/office/drawing/2014/main" id="{1BE8E4B4-2F8B-F508-2CC3-F7F202FE6112}"/>
              </a:ext>
            </a:extLst>
          </p:cNvPr>
          <p:cNvPicPr preferRelativeResize="0"/>
          <p:nvPr userDrawn="1"/>
        </p:nvPicPr>
        <p:blipFill>
          <a:blip r:embed="rId16">
            <a:alphaModFix amt="82000"/>
          </a:blip>
          <a:stretch>
            <a:fillRect/>
          </a:stretch>
        </p:blipFill>
        <p:spPr>
          <a:xfrm rot="7617396">
            <a:off x="5516343" y="2400041"/>
            <a:ext cx="3632874" cy="2999026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210;p4">
            <a:extLst>
              <a:ext uri="{FF2B5EF4-FFF2-40B4-BE49-F238E27FC236}">
                <a16:creationId xmlns:a16="http://schemas.microsoft.com/office/drawing/2014/main" id="{18AFF9A1-A518-5B09-B1E1-1CC8F5D40B2A}"/>
              </a:ext>
            </a:extLst>
          </p:cNvPr>
          <p:cNvSpPr/>
          <p:nvPr userDrawn="1"/>
        </p:nvSpPr>
        <p:spPr>
          <a:xfrm rot="2491995">
            <a:off x="6288153" y="2566915"/>
            <a:ext cx="2005062" cy="1911270"/>
          </a:xfrm>
          <a:custGeom>
            <a:avLst/>
            <a:gdLst/>
            <a:ahLst/>
            <a:cxnLst/>
            <a:rect l="l" t="t" r="r" b="b"/>
            <a:pathLst>
              <a:path w="21339" h="20404" extrusionOk="0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48" r:id="rId2"/>
    <p:sldLayoutId id="2147483650" r:id="rId3"/>
    <p:sldLayoutId id="2147483658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710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標楷體" panose="03000509000000000000" pitchFamily="65" charset="-120"/>
          <a:ea typeface="標楷體" panose="03000509000000000000" pitchFamily="65" charset="-12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00" b="0" i="0" u="none" strike="noStrike" cap="none">
          <a:solidFill>
            <a:srgbClr val="000000"/>
          </a:solidFill>
          <a:latin typeface="標楷體" panose="03000509000000000000" pitchFamily="65" charset="-120"/>
          <a:ea typeface="標楷體" panose="03000509000000000000" pitchFamily="65" charset="-12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8E8262ED-7807-1868-C972-85438F63A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0936C47-9C6D-E882-BA21-7CA3B9A36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477E660-CA28-8800-FEF1-25336752FA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0EDE3B-ED2B-424F-BC88-1C977067D1CB}" type="datetimeFigureOut">
              <a:rPr lang="zh-TW" altLang="en-US" smtClean="0"/>
              <a:t>2024/4/20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3401A1E-B815-5B69-7C73-C568BC2196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7723D03-FDE1-4220-06FE-1DCB3D085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51E87D-3386-4B0A-8301-E6AFAFB56F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7677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D425205E-94E7-FBE0-BAA5-726EDA726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6365E99-60CD-BE94-4674-7CE1EE8EA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807AB1F-6410-0967-356A-E873B8DEF6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40F376-D463-43A0-A13B-D29BB530603D}" type="datetimeFigureOut">
              <a:rPr lang="zh-TW" altLang="en-US" smtClean="0"/>
              <a:t>2024/4/20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2FEF926-33FD-0C42-BBE9-15C115A497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C031178-F0FA-3AC8-E1D4-DF03C27FE0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226929-B124-466B-A935-FD9A6CF8C2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7054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cXVr9jGMbVzh77Qb7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9iAxfgVkqDU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BrmyXXKuZkSE4ki5A" TargetMode="Externa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pqHnjEheCNydaB7P7" TargetMode="Externa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5" name="Google Shape;2125;p38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rot="9461196">
            <a:off x="1917996" y="2388117"/>
            <a:ext cx="2894873" cy="2593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6" name="Google Shape;2126;p38"/>
          <p:cNvPicPr preferRelativeResize="0"/>
          <p:nvPr/>
        </p:nvPicPr>
        <p:blipFill>
          <a:blip r:embed="rId4">
            <a:alphaModFix amt="74000"/>
          </a:blip>
          <a:stretch>
            <a:fillRect/>
          </a:stretch>
        </p:blipFill>
        <p:spPr>
          <a:xfrm rot="1377427">
            <a:off x="4764679" y="752254"/>
            <a:ext cx="2894876" cy="2593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7" name="Google Shape;2127;p38"/>
          <p:cNvPicPr preferRelativeResize="0"/>
          <p:nvPr/>
        </p:nvPicPr>
        <p:blipFill>
          <a:blip r:embed="rId5">
            <a:alphaModFix amt="47000"/>
          </a:blip>
          <a:stretch>
            <a:fillRect/>
          </a:stretch>
        </p:blipFill>
        <p:spPr>
          <a:xfrm>
            <a:off x="1808452" y="227299"/>
            <a:ext cx="5527099" cy="4562724"/>
          </a:xfrm>
          <a:prstGeom prst="rect">
            <a:avLst/>
          </a:prstGeom>
          <a:noFill/>
          <a:ln>
            <a:noFill/>
          </a:ln>
        </p:spPr>
      </p:pic>
      <p:sp>
        <p:nvSpPr>
          <p:cNvPr id="2128" name="Google Shape;2128;p38"/>
          <p:cNvSpPr txBox="1">
            <a:spLocks noGrp="1"/>
          </p:cNvSpPr>
          <p:nvPr>
            <p:ph type="ctrTitle"/>
          </p:nvPr>
        </p:nvSpPr>
        <p:spPr>
          <a:xfrm>
            <a:off x="1426500" y="1130675"/>
            <a:ext cx="713838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/>
              <a:t>發展遲緩幼兒語言特質與學習輔導</a:t>
            </a:r>
            <a:endParaRPr dirty="0"/>
          </a:p>
        </p:txBody>
      </p:sp>
      <p:sp>
        <p:nvSpPr>
          <p:cNvPr id="2129" name="Google Shape;2129;p38"/>
          <p:cNvSpPr txBox="1">
            <a:spLocks noGrp="1"/>
          </p:cNvSpPr>
          <p:nvPr>
            <p:ph type="subTitle" idx="1"/>
          </p:nvPr>
        </p:nvSpPr>
        <p:spPr>
          <a:xfrm>
            <a:off x="720000" y="3220225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000" dirty="0"/>
              <a:t>阮震亞</a:t>
            </a:r>
            <a:endParaRPr lang="en-US" altLang="zh-TW" sz="2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000" dirty="0"/>
              <a:t>國立臺中教育大學 幼兒教育學系</a:t>
            </a:r>
            <a:endParaRPr lang="en-US" altLang="zh-TW" sz="2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chenyajuan@mail.ntcu.edu.tw</a:t>
            </a:r>
            <a:endParaRPr sz="2000" dirty="0"/>
          </a:p>
        </p:txBody>
      </p:sp>
      <p:sp>
        <p:nvSpPr>
          <p:cNvPr id="2130" name="Google Shape;2130;p38"/>
          <p:cNvSpPr/>
          <p:nvPr/>
        </p:nvSpPr>
        <p:spPr>
          <a:xfrm>
            <a:off x="-3657600" y="7305175"/>
            <a:ext cx="792600" cy="792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群組 12">
            <a:extLst>
              <a:ext uri="{FF2B5EF4-FFF2-40B4-BE49-F238E27FC236}">
                <a16:creationId xmlns:a16="http://schemas.microsoft.com/office/drawing/2014/main" id="{CFBEDBB7-25E2-0403-DB92-3126779C847C}"/>
              </a:ext>
            </a:extLst>
          </p:cNvPr>
          <p:cNvGrpSpPr/>
          <p:nvPr/>
        </p:nvGrpSpPr>
        <p:grpSpPr>
          <a:xfrm>
            <a:off x="824179" y="446227"/>
            <a:ext cx="7835799" cy="4157523"/>
            <a:chOff x="824179" y="446227"/>
            <a:chExt cx="7835799" cy="4157523"/>
          </a:xfrm>
        </p:grpSpPr>
        <p:graphicFrame>
          <p:nvGraphicFramePr>
            <p:cNvPr id="4" name="資料庫圖表 3">
              <a:extLst>
                <a:ext uri="{FF2B5EF4-FFF2-40B4-BE49-F238E27FC236}">
                  <a16:creationId xmlns:a16="http://schemas.microsoft.com/office/drawing/2014/main" id="{67DBD616-6741-C3F1-4CE5-FC421014B44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74229763"/>
                </p:ext>
              </p:extLst>
            </p:nvPr>
          </p:nvGraphicFramePr>
          <p:xfrm>
            <a:off x="1524000" y="539750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5" name="語音泡泡: 圓角矩形 4">
              <a:extLst>
                <a:ext uri="{FF2B5EF4-FFF2-40B4-BE49-F238E27FC236}">
                  <a16:creationId xmlns:a16="http://schemas.microsoft.com/office/drawing/2014/main" id="{D0D2E301-8C92-9702-438B-2FA5A0DEDAB2}"/>
                </a:ext>
              </a:extLst>
            </p:cNvPr>
            <p:cNvSpPr/>
            <p:nvPr/>
          </p:nvSpPr>
          <p:spPr>
            <a:xfrm>
              <a:off x="5244998" y="446227"/>
              <a:ext cx="1945844" cy="819303"/>
            </a:xfrm>
            <a:prstGeom prst="wedgeRoundRectCallout">
              <a:avLst>
                <a:gd name="adj1" fmla="val -58051"/>
                <a:gd name="adj2" fmla="val 893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F536C207-C512-60F6-4B46-8BF8E6E634AB}"/>
                </a:ext>
              </a:extLst>
            </p:cNvPr>
            <p:cNvSpPr txBox="1"/>
            <p:nvPr/>
          </p:nvSpPr>
          <p:spPr>
            <a:xfrm>
              <a:off x="5318150" y="539750"/>
              <a:ext cx="18214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/>
                <a:t>刺激與適當回應不能少</a:t>
              </a:r>
            </a:p>
          </p:txBody>
        </p:sp>
        <p:sp>
          <p:nvSpPr>
            <p:cNvPr id="7" name="語音泡泡: 圓角矩形 6">
              <a:extLst>
                <a:ext uri="{FF2B5EF4-FFF2-40B4-BE49-F238E27FC236}">
                  <a16:creationId xmlns:a16="http://schemas.microsoft.com/office/drawing/2014/main" id="{3BA1A728-10BF-8C0A-879D-8A3ABAFB0D27}"/>
                </a:ext>
              </a:extLst>
            </p:cNvPr>
            <p:cNvSpPr/>
            <p:nvPr/>
          </p:nvSpPr>
          <p:spPr>
            <a:xfrm>
              <a:off x="6714134" y="2162098"/>
              <a:ext cx="1945844" cy="819303"/>
            </a:xfrm>
            <a:prstGeom prst="wedgeRoundRectCallout">
              <a:avLst>
                <a:gd name="adj1" fmla="val -58051"/>
                <a:gd name="adj2" fmla="val 893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A42DF9B4-816F-8579-A5EC-57B6A525930A}"/>
                </a:ext>
              </a:extLst>
            </p:cNvPr>
            <p:cNvSpPr txBox="1"/>
            <p:nvPr/>
          </p:nvSpPr>
          <p:spPr>
            <a:xfrm>
              <a:off x="6787286" y="2255621"/>
              <a:ext cx="18214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/>
                <a:t>運用多感官輔助很重要</a:t>
              </a:r>
            </a:p>
          </p:txBody>
        </p:sp>
        <p:sp>
          <p:nvSpPr>
            <p:cNvPr id="9" name="語音泡泡: 圓角矩形 8">
              <a:extLst>
                <a:ext uri="{FF2B5EF4-FFF2-40B4-BE49-F238E27FC236}">
                  <a16:creationId xmlns:a16="http://schemas.microsoft.com/office/drawing/2014/main" id="{33A9883A-41C8-2FD1-131C-E38F78ED7438}"/>
                </a:ext>
              </a:extLst>
            </p:cNvPr>
            <p:cNvSpPr/>
            <p:nvPr/>
          </p:nvSpPr>
          <p:spPr>
            <a:xfrm>
              <a:off x="5193791" y="3689756"/>
              <a:ext cx="1945844" cy="819303"/>
            </a:xfrm>
            <a:prstGeom prst="wedgeRoundRectCallout">
              <a:avLst>
                <a:gd name="adj1" fmla="val -58051"/>
                <a:gd name="adj2" fmla="val 893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BA728393-BAA1-510D-CBB9-4E910437014C}"/>
                </a:ext>
              </a:extLst>
            </p:cNvPr>
            <p:cNvSpPr txBox="1"/>
            <p:nvPr/>
          </p:nvSpPr>
          <p:spPr>
            <a:xfrm>
              <a:off x="5266943" y="3783279"/>
              <a:ext cx="18214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/>
                <a:t>有功能性的語言學得快</a:t>
              </a:r>
            </a:p>
          </p:txBody>
        </p:sp>
        <p:sp>
          <p:nvSpPr>
            <p:cNvPr id="11" name="語音泡泡: 圓角矩形 10">
              <a:extLst>
                <a:ext uri="{FF2B5EF4-FFF2-40B4-BE49-F238E27FC236}">
                  <a16:creationId xmlns:a16="http://schemas.microsoft.com/office/drawing/2014/main" id="{9D9EE1A1-19FE-0E9F-A7EA-D49CC2EB514B}"/>
                </a:ext>
              </a:extLst>
            </p:cNvPr>
            <p:cNvSpPr/>
            <p:nvPr/>
          </p:nvSpPr>
          <p:spPr>
            <a:xfrm>
              <a:off x="824179" y="1487880"/>
              <a:ext cx="1945844" cy="819303"/>
            </a:xfrm>
            <a:prstGeom prst="wedgeRoundRectCallout">
              <a:avLst>
                <a:gd name="adj1" fmla="val 54355"/>
                <a:gd name="adj2" fmla="val 44643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74822F1D-ED9F-0E4F-54A9-839F2010DB15}"/>
                </a:ext>
              </a:extLst>
            </p:cNvPr>
            <p:cNvSpPr txBox="1"/>
            <p:nvPr/>
          </p:nvSpPr>
          <p:spPr>
            <a:xfrm>
              <a:off x="897331" y="1581403"/>
              <a:ext cx="18214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/>
                <a:t>語言行為塑造強化語言的精準度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362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A1DC7B7B-80DD-2355-0D4D-CC33A6EC0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1401" y="1484985"/>
            <a:ext cx="7604698" cy="303997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596900" indent="-457200">
              <a:buFont typeface="+mj-lt"/>
              <a:buAutoNum type="arabicPeriod"/>
            </a:pPr>
            <a:r>
              <a:rPr lang="zh-TW" altLang="en-US" dirty="0"/>
              <a:t>如何營造適當的語言環境</a:t>
            </a:r>
            <a:r>
              <a:rPr lang="en-US" altLang="zh-TW" dirty="0"/>
              <a:t>?</a:t>
            </a:r>
          </a:p>
          <a:p>
            <a:pPr marL="596900" indent="-457200">
              <a:buFont typeface="+mj-lt"/>
              <a:buAutoNum type="arabicPeriod"/>
            </a:pPr>
            <a:r>
              <a:rPr lang="zh-TW" altLang="en-US" dirty="0"/>
              <a:t>甚麼是適當回應</a:t>
            </a:r>
            <a:r>
              <a:rPr lang="en-US" altLang="zh-TW" dirty="0"/>
              <a:t>?</a:t>
            </a:r>
          </a:p>
          <a:p>
            <a:pPr marL="596900" indent="-457200">
              <a:buFont typeface="+mj-lt"/>
              <a:buAutoNum type="arabicPeriod"/>
            </a:pPr>
            <a:r>
              <a:rPr lang="zh-TW" altLang="en-US" dirty="0"/>
              <a:t>輔助語言發展的多感官教材玩具有哪些</a:t>
            </a:r>
            <a:r>
              <a:rPr lang="en-US" altLang="zh-TW" dirty="0"/>
              <a:t>?</a:t>
            </a:r>
          </a:p>
          <a:p>
            <a:pPr marL="596900" indent="-457200">
              <a:buFont typeface="+mj-lt"/>
              <a:buAutoNum type="arabicPeriod"/>
            </a:pPr>
            <a:r>
              <a:rPr lang="zh-TW" altLang="en-US" dirty="0"/>
              <a:t>那些是他們目前</a:t>
            </a:r>
            <a:r>
              <a:rPr lang="en-US" altLang="zh-TW" dirty="0"/>
              <a:t>【</a:t>
            </a:r>
            <a:r>
              <a:rPr lang="zh-TW" altLang="en-US" dirty="0"/>
              <a:t>用得到</a:t>
            </a:r>
            <a:r>
              <a:rPr lang="en-US" altLang="zh-TW" dirty="0"/>
              <a:t>】</a:t>
            </a:r>
            <a:r>
              <a:rPr lang="zh-TW" altLang="en-US" dirty="0"/>
              <a:t>的語言</a:t>
            </a:r>
            <a:r>
              <a:rPr lang="en-US" altLang="zh-TW" dirty="0"/>
              <a:t>?</a:t>
            </a:r>
          </a:p>
          <a:p>
            <a:pPr marL="596900" indent="-457200">
              <a:buFont typeface="+mj-lt"/>
              <a:buAutoNum type="arabicPeriod"/>
            </a:pPr>
            <a:r>
              <a:rPr lang="zh-TW" altLang="en-US" dirty="0"/>
              <a:t>如何使用塑造行為提升小孩的語言精準度</a:t>
            </a:r>
            <a:r>
              <a:rPr lang="en-US" altLang="zh-TW" dirty="0"/>
              <a:t>?</a:t>
            </a:r>
          </a:p>
          <a:p>
            <a:pPr marL="139700" indent="0">
              <a:buNone/>
            </a:pPr>
            <a:endParaRPr lang="en-US" altLang="zh-TW" dirty="0"/>
          </a:p>
          <a:p>
            <a:pPr marL="139700" indent="0">
              <a:buNone/>
            </a:pPr>
            <a:r>
              <a:rPr lang="zh-TW" altLang="en-US" dirty="0"/>
              <a:t>請進行分組討論，並將答案填寫在下面的</a:t>
            </a:r>
            <a:r>
              <a:rPr lang="en-US" altLang="zh-TW" dirty="0"/>
              <a:t>Google  </a:t>
            </a:r>
            <a:r>
              <a:rPr lang="zh-TW" altLang="en-US" dirty="0"/>
              <a:t>表單中。</a:t>
            </a:r>
            <a:endParaRPr lang="en-US" altLang="zh-TW" dirty="0"/>
          </a:p>
          <a:p>
            <a:pPr marL="139700" indent="0">
              <a:buNone/>
            </a:pPr>
            <a:r>
              <a:rPr lang="en-US" altLang="zh-TW" dirty="0">
                <a:hlinkClick r:id="rId2"/>
              </a:rPr>
              <a:t>https://forms.gle/cXVr9jGMbVzh77Qb7</a:t>
            </a:r>
            <a:endParaRPr lang="en-US" altLang="zh-TW" dirty="0"/>
          </a:p>
          <a:p>
            <a:pPr marL="139700" indent="0">
              <a:buNone/>
            </a:pPr>
            <a:endParaRPr lang="en-US" altLang="zh-TW" dirty="0"/>
          </a:p>
          <a:p>
            <a:pPr marL="139700" indent="0">
              <a:buNone/>
            </a:pPr>
            <a:endParaRPr lang="en-US" altLang="zh-TW" dirty="0"/>
          </a:p>
          <a:p>
            <a:pPr marL="596900" indent="-457200">
              <a:buFont typeface="+mj-lt"/>
              <a:buAutoNum type="arabicPeriod"/>
            </a:pPr>
            <a:endParaRPr lang="en-US" altLang="zh-TW" dirty="0"/>
          </a:p>
          <a:p>
            <a:pPr marL="596900" indent="-457200">
              <a:buFont typeface="+mj-lt"/>
              <a:buAutoNum type="arabicPeriod"/>
            </a:pPr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277C5E23-02F9-89B3-C96E-A1D71B2D37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6646" y="373024"/>
            <a:ext cx="7672500" cy="1031493"/>
          </a:xfrm>
        </p:spPr>
        <p:txBody>
          <a:bodyPr/>
          <a:lstStyle/>
          <a:p>
            <a:pPr algn="l"/>
            <a:r>
              <a:rPr lang="zh-TW" altLang="en-US" dirty="0"/>
              <a:t>練習一、想一想根據上面的結論，你可以如何啟發或促進小孩的語言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92560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15CBCDA4-C381-7010-5749-2FF2BE6864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5750" y="285750"/>
            <a:ext cx="7672500" cy="577800"/>
          </a:xfrm>
        </p:spPr>
        <p:txBody>
          <a:bodyPr/>
          <a:lstStyle/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二、一般嬰幼兒語言發展歷程</a:t>
            </a: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6D07F2DA-09CD-309E-397D-948BB068BCDE}"/>
              </a:ext>
            </a:extLst>
          </p:cNvPr>
          <p:cNvSpPr txBox="1"/>
          <p:nvPr/>
        </p:nvSpPr>
        <p:spPr>
          <a:xfrm>
            <a:off x="2406926" y="2741712"/>
            <a:ext cx="48138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b="0" i="0" u="sng" dirty="0">
                <a:solidFill>
                  <a:srgbClr val="1967D2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hlinkClick r:id="rId2"/>
              </a:rPr>
              <a:t>https://www.youtube.com/watch?v=9iAxfgVkqDU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12156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內容版面配置區 3">
            <a:extLst>
              <a:ext uri="{FF2B5EF4-FFF2-40B4-BE49-F238E27FC236}">
                <a16:creationId xmlns:a16="http://schemas.microsoft.com/office/drawing/2014/main" id="{97A3C96E-BA78-AAE7-6371-A0459067D5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9923" y="0"/>
            <a:ext cx="8624621" cy="4996281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內容版面配置區 1">
            <a:extLst>
              <a:ext uri="{FF2B5EF4-FFF2-40B4-BE49-F238E27FC236}">
                <a16:creationId xmlns:a16="http://schemas.microsoft.com/office/drawing/2014/main" id="{21BA7307-6BEA-8F65-F76A-AEA6531AE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673" y="1190940"/>
            <a:ext cx="6272213" cy="3264694"/>
          </a:xfrm>
        </p:spPr>
        <p:txBody>
          <a:bodyPr/>
          <a:lstStyle/>
          <a:p>
            <a:r>
              <a:rPr lang="zh-TW" altLang="en-US" dirty="0"/>
              <a:t>語言前期的溝通是指透過</a:t>
            </a:r>
            <a:r>
              <a:rPr lang="zh-TW" altLang="en-US" dirty="0">
                <a:highlight>
                  <a:srgbClr val="FFFF00"/>
                </a:highlight>
              </a:rPr>
              <a:t>聲音、臉部表情、手勢、模仿及其他非語言方式</a:t>
            </a:r>
            <a:r>
              <a:rPr lang="zh-TW" altLang="en-US" dirty="0"/>
              <a:t>的溝通。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最明顯的語言前期溝通的表現是牙牙學語。</a:t>
            </a:r>
            <a:r>
              <a:rPr lang="zh-TW" altLang="en-US" b="1" dirty="0">
                <a:solidFill>
                  <a:srgbClr val="FF0000"/>
                </a:solidFill>
              </a:rPr>
              <a:t>牙牙學語</a:t>
            </a:r>
            <a:r>
              <a:rPr lang="zh-TW" altLang="en-US" dirty="0"/>
              <a:t>（</a:t>
            </a:r>
            <a:r>
              <a:rPr lang="en-US" altLang="zh-TW" dirty="0"/>
              <a:t>babbling</a:t>
            </a:r>
            <a:r>
              <a:rPr lang="zh-TW" altLang="en-US" dirty="0"/>
              <a:t>）是指發出像說話但沒有意義的聲音，開始於</a:t>
            </a:r>
            <a:r>
              <a:rPr lang="en-US" altLang="zh-TW" dirty="0"/>
              <a:t>2</a:t>
            </a:r>
            <a:r>
              <a:rPr lang="zh-TW" altLang="en-US" dirty="0"/>
              <a:t>或</a:t>
            </a:r>
            <a:r>
              <a:rPr lang="en-US" altLang="zh-TW" dirty="0"/>
              <a:t>3</a:t>
            </a:r>
            <a:r>
              <a:rPr lang="zh-TW" altLang="en-US" dirty="0"/>
              <a:t>個月大，並持續到</a:t>
            </a:r>
            <a:r>
              <a:rPr lang="en-US" altLang="zh-TW" dirty="0"/>
              <a:t>1</a:t>
            </a:r>
            <a:r>
              <a:rPr lang="zh-TW" altLang="en-US" dirty="0"/>
              <a:t>歲左右。</a:t>
            </a: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9A48F2F3-C0A1-AC55-1E12-F56D0D650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28625" indent="-428625">
              <a:buFont typeface="Wingdings 2" panose="05020102010507070707" pitchFamily="18" charset="2"/>
              <a:buChar char="ê"/>
              <a:defRPr/>
            </a:pPr>
            <a:r>
              <a:rPr lang="zh-TW" altLang="en-US" dirty="0">
                <a:solidFill>
                  <a:srgbClr val="00B050"/>
                </a:solidFill>
              </a:rPr>
              <a:t>早期發音及溝通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內容版面配置區 1">
            <a:extLst>
              <a:ext uri="{FF2B5EF4-FFF2-40B4-BE49-F238E27FC236}">
                <a16:creationId xmlns:a16="http://schemas.microsoft.com/office/drawing/2014/main" id="{16E519CC-29FB-22C6-1EBE-E9B5396A2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174" y="734420"/>
            <a:ext cx="8162848" cy="3674659"/>
          </a:xfrm>
        </p:spPr>
        <p:txBody>
          <a:bodyPr/>
          <a:lstStyle/>
          <a:p>
            <a:r>
              <a:rPr lang="zh-TW" altLang="en-US" dirty="0"/>
              <a:t>牙牙學語是全世界一致的現象，遍及所有文化都以相同的方式完成。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最終經驗確實會造成牙牙學語的差異。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出生長在說法文、阿拉伯語或廣東語文化中的兒童牙牙語的不同。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內容版面配置區 3">
            <a:extLst>
              <a:ext uri="{FF2B5EF4-FFF2-40B4-BE49-F238E27FC236}">
                <a16:creationId xmlns:a16="http://schemas.microsoft.com/office/drawing/2014/main" id="{3F44FF6B-DB0E-4D32-1725-E42E719759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5867" y="1213842"/>
            <a:ext cx="7199842" cy="3460353"/>
          </a:xfrm>
        </p:spPr>
      </p:pic>
      <p:sp>
        <p:nvSpPr>
          <p:cNvPr id="3" name="標題 2">
            <a:extLst>
              <a:ext uri="{FF2B5EF4-FFF2-40B4-BE49-F238E27FC236}">
                <a16:creationId xmlns:a16="http://schemas.microsoft.com/office/drawing/2014/main" id="{D64D8995-5B99-29B6-43CB-03DE283B6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357187"/>
            <a:ext cx="6172200" cy="681038"/>
          </a:xfrm>
        </p:spPr>
        <p:txBody>
          <a:bodyPr/>
          <a:lstStyle/>
          <a:p>
            <a:pPr>
              <a:defRPr/>
            </a:pPr>
            <a:r>
              <a:rPr lang="zh-TW" altLang="en-US" dirty="0"/>
              <a:t>布羅卡區的發展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46827EEC-6BDD-6425-105D-04EC09247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3538"/>
            <a:ext cx="8229600" cy="4712743"/>
          </a:xfrm>
          <a:solidFill>
            <a:schemeClr val="bg1"/>
          </a:solidFill>
        </p:spPr>
        <p:txBody>
          <a:bodyPr/>
          <a:lstStyle/>
          <a:p>
            <a:pPr marL="139700" indent="0">
              <a:buNone/>
            </a:pPr>
            <a:r>
              <a:rPr lang="zh-TW" altLang="en-US" sz="1800" dirty="0"/>
              <a:t>布羅卡區（</a:t>
            </a:r>
            <a:r>
              <a:rPr lang="en-US" altLang="zh-TW" sz="1800" dirty="0"/>
              <a:t>Broca's area</a:t>
            </a:r>
            <a:r>
              <a:rPr lang="zh-TW" altLang="en-US" sz="1800" dirty="0"/>
              <a:t>）是大腦皮質的一部分，位於左側額葉的前部，主要參與言語的產生和控制。以下是布羅卡區的主要功能：</a:t>
            </a:r>
          </a:p>
          <a:p>
            <a:endParaRPr lang="zh-TW" altLang="en-US" sz="1800" dirty="0"/>
          </a:p>
          <a:p>
            <a:r>
              <a:rPr lang="en-US" altLang="zh-TW" sz="1800" dirty="0"/>
              <a:t>1. </a:t>
            </a:r>
            <a:r>
              <a:rPr lang="zh-TW" altLang="en-US" sz="1800" dirty="0"/>
              <a:t>語言產生：布羅卡區參與口語和書面語言的產生，包括語言規劃、組織和生成詞彙和語句的能力。</a:t>
            </a:r>
          </a:p>
          <a:p>
            <a:endParaRPr lang="zh-TW" altLang="en-US" sz="1800" dirty="0"/>
          </a:p>
          <a:p>
            <a:r>
              <a:rPr lang="en-US" altLang="zh-TW" sz="1800" dirty="0"/>
              <a:t>2. </a:t>
            </a:r>
            <a:r>
              <a:rPr lang="zh-TW" altLang="en-US" sz="1800" dirty="0"/>
              <a:t>語法處理：布羅卡區負責語法處理，包括句子結構和詞彙之間的語法關係的理解和生成。</a:t>
            </a:r>
          </a:p>
          <a:p>
            <a:endParaRPr lang="zh-TW" altLang="en-US" sz="1800" dirty="0"/>
          </a:p>
          <a:p>
            <a:r>
              <a:rPr lang="en-US" altLang="zh-TW" sz="1800" dirty="0"/>
              <a:t>3. </a:t>
            </a:r>
            <a:r>
              <a:rPr lang="zh-TW" altLang="en-US" sz="1800" dirty="0"/>
              <a:t>運動語言：布羅卡區控制口語運動，協調口腔肌肉以產生語音。</a:t>
            </a:r>
          </a:p>
          <a:p>
            <a:endParaRPr lang="zh-TW" altLang="en-US" sz="1800" dirty="0"/>
          </a:p>
          <a:p>
            <a:r>
              <a:rPr lang="en-US" altLang="zh-TW" sz="1800" dirty="0"/>
              <a:t>4. </a:t>
            </a:r>
            <a:r>
              <a:rPr lang="zh-TW" altLang="en-US" sz="1800" dirty="0"/>
              <a:t>語言理解：雖然布羅卡區主要與語言的產生相關，但也參與語言理解過程中的某些方面，特別是與語法和語句結構相關的理解。</a:t>
            </a:r>
          </a:p>
          <a:p>
            <a:endParaRPr lang="zh-TW" altLang="en-US" sz="1800" dirty="0"/>
          </a:p>
          <a:p>
            <a:r>
              <a:rPr lang="en-US" altLang="zh-TW" sz="1800" dirty="0"/>
              <a:t>5. </a:t>
            </a:r>
            <a:r>
              <a:rPr lang="zh-TW" altLang="en-US" sz="1800" dirty="0"/>
              <a:t>認知控制：布羅卡區也被認為參與認知控制，包括計劃、組織和執行複雜的行為。</a:t>
            </a:r>
          </a:p>
          <a:p>
            <a:pPr marL="139700" indent="0">
              <a:buNone/>
            </a:pPr>
            <a:endParaRPr lang="zh-TW" altLang="en-US" sz="18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5B0F7F1-A101-C860-2223-AB424DEDB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697897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內容版面配置區 1">
            <a:extLst>
              <a:ext uri="{FF2B5EF4-FFF2-40B4-BE49-F238E27FC236}">
                <a16:creationId xmlns:a16="http://schemas.microsoft.com/office/drawing/2014/main" id="{2A019152-071B-325D-8330-657BE303A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065" y="1147049"/>
            <a:ext cx="7928762" cy="3007985"/>
          </a:xfrm>
        </p:spPr>
        <p:txBody>
          <a:bodyPr/>
          <a:lstStyle/>
          <a:p>
            <a:r>
              <a:rPr lang="zh-TW" altLang="en-US" dirty="0"/>
              <a:t>其他語言前期說話能力的徵兆，例如：</a:t>
            </a:r>
            <a:r>
              <a:rPr lang="en-US" altLang="zh-TW" dirty="0"/>
              <a:t>5</a:t>
            </a:r>
            <a:r>
              <a:rPr lang="zh-TW" altLang="en-US" dirty="0"/>
              <a:t>個月大的 </a:t>
            </a:r>
            <a:r>
              <a:rPr lang="en-US" altLang="zh-TW" dirty="0"/>
              <a:t>Marta</a:t>
            </a:r>
            <a:r>
              <a:rPr lang="zh-TW" altLang="en-US" dirty="0"/>
              <a:t>，伸出手後沒辦法拿到球，就生氣地哭了，爸媽便察覺到她有事不順心，而她的媽媽把球拿給她。溝通已經發生了。</a:t>
            </a:r>
            <a:r>
              <a:rPr lang="en-US" altLang="zh-TW" dirty="0">
                <a:highlight>
                  <a:srgbClr val="FFFF00"/>
                </a:highlight>
              </a:rPr>
              <a:t>(</a:t>
            </a:r>
            <a:r>
              <a:rPr lang="zh-TW" altLang="en-US" dirty="0">
                <a:highlight>
                  <a:srgbClr val="FFFF00"/>
                </a:highlight>
              </a:rPr>
              <a:t>語言功能性</a:t>
            </a:r>
            <a:r>
              <a:rPr lang="en-US" altLang="zh-TW" dirty="0">
                <a:highlight>
                  <a:srgbClr val="FFFF00"/>
                </a:highlight>
              </a:rPr>
              <a:t>)</a:t>
            </a:r>
          </a:p>
          <a:p>
            <a:endParaRPr lang="en-US" altLang="zh-TW" dirty="0"/>
          </a:p>
          <a:p>
            <a:r>
              <a:rPr lang="zh-TW" altLang="en-US" dirty="0"/>
              <a:t>幾個月後，新的溝通技巧的方法：產出一個真的字詞。</a:t>
            </a: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內容版面配置區 1">
            <a:extLst>
              <a:ext uri="{FF2B5EF4-FFF2-40B4-BE49-F238E27FC236}">
                <a16:creationId xmlns:a16="http://schemas.microsoft.com/office/drawing/2014/main" id="{53A963C0-7645-8E07-3007-8D8EA2463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900" y="1329929"/>
            <a:ext cx="6172200" cy="3264694"/>
          </a:xfrm>
        </p:spPr>
        <p:txBody>
          <a:bodyPr/>
          <a:lstStyle/>
          <a:p>
            <a:r>
              <a:rPr lang="zh-TW" altLang="en-US" dirty="0"/>
              <a:t>通常嬰兒說出第一個字詞大約在</a:t>
            </a:r>
            <a:r>
              <a:rPr lang="en-US" altLang="zh-TW" dirty="0">
                <a:highlight>
                  <a:srgbClr val="FFFF00"/>
                </a:highlight>
              </a:rPr>
              <a:t>10</a:t>
            </a:r>
            <a:r>
              <a:rPr lang="zh-TW" altLang="en-US" dirty="0">
                <a:highlight>
                  <a:srgbClr val="FFFF00"/>
                </a:highlight>
              </a:rPr>
              <a:t>至</a:t>
            </a:r>
            <a:r>
              <a:rPr lang="en-US" altLang="zh-TW" dirty="0">
                <a:highlight>
                  <a:srgbClr val="FFFF00"/>
                </a:highlight>
              </a:rPr>
              <a:t>14</a:t>
            </a:r>
            <a:r>
              <a:rPr lang="zh-TW" altLang="en-US" dirty="0">
                <a:highlight>
                  <a:srgbClr val="FFFF00"/>
                </a:highlight>
              </a:rPr>
              <a:t>個月大</a:t>
            </a:r>
            <a:r>
              <a:rPr lang="zh-TW" altLang="en-US" dirty="0"/>
              <a:t>時，但是也可能早在</a:t>
            </a:r>
            <a:r>
              <a:rPr lang="en-US" altLang="zh-TW" dirty="0"/>
              <a:t>9</a:t>
            </a:r>
            <a:r>
              <a:rPr lang="zh-TW" altLang="en-US" dirty="0"/>
              <a:t>個月大時發生。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一旦嬰兒開始產出字詞，他將以極快的速度增加詞彙量。</a:t>
            </a:r>
            <a:r>
              <a:rPr lang="en-US" altLang="zh-TW" dirty="0">
                <a:highlight>
                  <a:srgbClr val="FFFF00"/>
                </a:highlight>
              </a:rPr>
              <a:t>15</a:t>
            </a:r>
            <a:r>
              <a:rPr lang="zh-TW" altLang="en-US" dirty="0">
                <a:highlight>
                  <a:srgbClr val="FFFF00"/>
                </a:highlight>
              </a:rPr>
              <a:t>個月</a:t>
            </a:r>
            <a:r>
              <a:rPr lang="zh-TW" altLang="en-US" dirty="0"/>
              <a:t>大以前，兒童平均有</a:t>
            </a:r>
            <a:r>
              <a:rPr lang="en-US" altLang="zh-TW" dirty="0">
                <a:highlight>
                  <a:srgbClr val="FFFF00"/>
                </a:highlight>
              </a:rPr>
              <a:t>10</a:t>
            </a:r>
            <a:r>
              <a:rPr lang="zh-TW" altLang="en-US" dirty="0">
                <a:highlight>
                  <a:srgbClr val="FFFF00"/>
                </a:highlight>
              </a:rPr>
              <a:t>個字詞</a:t>
            </a:r>
            <a:r>
              <a:rPr lang="zh-TW" altLang="en-US" dirty="0"/>
              <a:t>的詞彙量。</a:t>
            </a: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7D29EAD-9691-32E5-D48B-0F1F7537D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28625" indent="-428625">
              <a:buFont typeface="Wingdings 2" panose="05020102010507070707" pitchFamily="18" charset="2"/>
              <a:buChar char="ê"/>
              <a:defRPr/>
            </a:pPr>
            <a:r>
              <a:rPr lang="zh-TW" altLang="en-US" dirty="0">
                <a:solidFill>
                  <a:srgbClr val="00B050"/>
                </a:solidFill>
              </a:rPr>
              <a:t>第一個字詞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5" name="Google Shape;2135;p39"/>
          <p:cNvSpPr txBox="1">
            <a:spLocks noGrp="1"/>
          </p:cNvSpPr>
          <p:nvPr>
            <p:ph type="body" idx="1"/>
          </p:nvPr>
        </p:nvSpPr>
        <p:spPr>
          <a:xfrm>
            <a:off x="720000" y="1055850"/>
            <a:ext cx="7704000" cy="35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457200" algn="l" rtl="0">
              <a:spcBef>
                <a:spcPts val="0"/>
              </a:spcBef>
              <a:spcAft>
                <a:spcPts val="1600"/>
              </a:spcAft>
              <a:buFont typeface="+mj-ea"/>
              <a:buAutoNum type="ea1ChtPeriod"/>
            </a:pP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嬰幼兒語言發展理論與原則</a:t>
            </a:r>
            <a:endParaRPr lang="en-US" altLang="zh-TW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indent="-457200" algn="l" rtl="0">
              <a:spcBef>
                <a:spcPts val="0"/>
              </a:spcBef>
              <a:spcAft>
                <a:spcPts val="1600"/>
              </a:spcAft>
              <a:buFont typeface="+mj-ea"/>
              <a:buAutoNum type="ea1ChtPeriod"/>
            </a:pP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一般嬰幼兒語言發展歷程</a:t>
            </a:r>
            <a:endParaRPr lang="en-US" altLang="zh-TW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indent="-457200" algn="l" rtl="0">
              <a:spcBef>
                <a:spcPts val="0"/>
              </a:spcBef>
              <a:spcAft>
                <a:spcPts val="1600"/>
              </a:spcAft>
              <a:buFont typeface="+mj-ea"/>
              <a:buAutoNum type="ea1ChtPeriod"/>
            </a:pP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發展遲緩幼兒語言發展特質</a:t>
            </a:r>
            <a:endParaRPr lang="en-US" altLang="zh-TW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indent="-457200" algn="l" rtl="0">
              <a:spcBef>
                <a:spcPts val="0"/>
              </a:spcBef>
              <a:spcAft>
                <a:spcPts val="1600"/>
              </a:spcAft>
              <a:buFont typeface="+mj-ea"/>
              <a:buAutoNum type="ea1ChtPeriod"/>
            </a:pP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發展遲緩幼兒語言發展輔導</a:t>
            </a:r>
            <a:endParaRPr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36" name="Google Shape;2136;p39"/>
          <p:cNvSpPr txBox="1">
            <a:spLocks noGrp="1"/>
          </p:cNvSpPr>
          <p:nvPr>
            <p:ph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講座大綱</a:t>
            </a:r>
            <a:endParaRPr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內容版面配置區 1">
            <a:extLst>
              <a:ext uri="{FF2B5EF4-FFF2-40B4-BE49-F238E27FC236}">
                <a16:creationId xmlns:a16="http://schemas.microsoft.com/office/drawing/2014/main" id="{02E769A6-DAC0-8891-D26A-021A398D7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900" y="1329929"/>
            <a:ext cx="6172200" cy="3264694"/>
          </a:xfrm>
        </p:spPr>
        <p:txBody>
          <a:bodyPr/>
          <a:lstStyle/>
          <a:p>
            <a:r>
              <a:rPr lang="zh-TW" altLang="en-US" dirty="0"/>
              <a:t>大概在</a:t>
            </a:r>
            <a:r>
              <a:rPr lang="en-US" altLang="zh-TW" dirty="0">
                <a:highlight>
                  <a:srgbClr val="FFFF00"/>
                </a:highlight>
              </a:rPr>
              <a:t>16</a:t>
            </a:r>
            <a:r>
              <a:rPr lang="zh-TW" altLang="en-US" dirty="0">
                <a:highlight>
                  <a:srgbClr val="FFFF00"/>
                </a:highlight>
              </a:rPr>
              <a:t>個月及</a:t>
            </a:r>
            <a:r>
              <a:rPr lang="en-US" altLang="zh-TW" dirty="0">
                <a:highlight>
                  <a:srgbClr val="FFFF00"/>
                </a:highlight>
              </a:rPr>
              <a:t>24</a:t>
            </a:r>
            <a:r>
              <a:rPr lang="zh-TW" altLang="en-US" dirty="0">
                <a:highlight>
                  <a:srgbClr val="FFFF00"/>
                </a:highlight>
              </a:rPr>
              <a:t>個月</a:t>
            </a:r>
            <a:r>
              <a:rPr lang="zh-TW" altLang="en-US" dirty="0"/>
              <a:t>之間的幾週</a:t>
            </a:r>
            <a:r>
              <a:rPr lang="en-US" altLang="zh-TW" dirty="0"/>
              <a:t>—</a:t>
            </a:r>
            <a:r>
              <a:rPr lang="zh-TW" altLang="en-US" dirty="0"/>
              <a:t>出現語言爆發，在這期間，兒童的詞彙一般會從</a:t>
            </a:r>
            <a:r>
              <a:rPr lang="en-US" altLang="zh-TW" dirty="0">
                <a:highlight>
                  <a:srgbClr val="FFFF00"/>
                </a:highlight>
              </a:rPr>
              <a:t>50</a:t>
            </a:r>
            <a:r>
              <a:rPr lang="zh-TW" altLang="en-US" dirty="0">
                <a:highlight>
                  <a:srgbClr val="FFFF00"/>
                </a:highlight>
              </a:rPr>
              <a:t>個增加到</a:t>
            </a:r>
            <a:r>
              <a:rPr lang="en-US" altLang="zh-TW" dirty="0">
                <a:highlight>
                  <a:srgbClr val="FFFF00"/>
                </a:highlight>
              </a:rPr>
              <a:t>400</a:t>
            </a:r>
            <a:r>
              <a:rPr lang="zh-TW" altLang="en-US" dirty="0">
                <a:highlight>
                  <a:srgbClr val="FFFF00"/>
                </a:highlight>
              </a:rPr>
              <a:t>個</a:t>
            </a:r>
            <a:r>
              <a:rPr lang="zh-TW" altLang="en-US" dirty="0"/>
              <a:t>。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兒童早期詞彙中的第一個字詞一般與物和事有關，有生命和無生命都有。</a:t>
            </a: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411E88F7-E69E-4D85-F09C-2811B75F9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357187"/>
            <a:ext cx="6172200" cy="681038"/>
          </a:xfrm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內容版面配置區 3">
            <a:extLst>
              <a:ext uri="{FF2B5EF4-FFF2-40B4-BE49-F238E27FC236}">
                <a16:creationId xmlns:a16="http://schemas.microsoft.com/office/drawing/2014/main" id="{5F853F80-0A69-9790-362A-FA907F9530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3662" y="216817"/>
            <a:ext cx="6659633" cy="4943995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內容版面配置區 1">
            <a:extLst>
              <a:ext uri="{FF2B5EF4-FFF2-40B4-BE49-F238E27FC236}">
                <a16:creationId xmlns:a16="http://schemas.microsoft.com/office/drawing/2014/main" id="{32A9897A-C421-722C-3844-3DA99BDA2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4235" y="1221582"/>
            <a:ext cx="6172200" cy="3264694"/>
          </a:xfrm>
        </p:spPr>
        <p:txBody>
          <a:bodyPr/>
          <a:lstStyle/>
          <a:p>
            <a:r>
              <a:rPr lang="zh-TW" altLang="en-US" dirty="0"/>
              <a:t>第一個字詞時常是</a:t>
            </a:r>
            <a:r>
              <a:rPr lang="zh-TW" altLang="en-US" b="1" dirty="0"/>
              <a:t>單詞句</a:t>
            </a:r>
            <a:r>
              <a:rPr lang="zh-TW" altLang="en-US" dirty="0"/>
              <a:t>（</a:t>
            </a:r>
            <a:r>
              <a:rPr lang="en-US" altLang="zh-TW" dirty="0"/>
              <a:t>holophrases</a:t>
            </a:r>
            <a:r>
              <a:rPr lang="zh-TW" altLang="en-US" dirty="0"/>
              <a:t>），即說出一個詞，這個詞代表整句話，其意思取決於被使用的特定情境。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>
                <a:highlight>
                  <a:srgbClr val="FFFF00"/>
                </a:highlight>
              </a:rPr>
              <a:t>文化</a:t>
            </a:r>
            <a:r>
              <a:rPr lang="zh-TW" altLang="en-US" dirty="0"/>
              <a:t>會影響說出第一個字詞的類型。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內容版面配置區 1">
            <a:extLst>
              <a:ext uri="{FF2B5EF4-FFF2-40B4-BE49-F238E27FC236}">
                <a16:creationId xmlns:a16="http://schemas.microsoft.com/office/drawing/2014/main" id="{A7EC4649-94C3-54DD-D2AA-84682D841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900" y="1329929"/>
            <a:ext cx="6172200" cy="3264694"/>
          </a:xfrm>
        </p:spPr>
        <p:txBody>
          <a:bodyPr/>
          <a:lstStyle/>
          <a:p>
            <a:r>
              <a:rPr lang="zh-TW" altLang="en-US" dirty="0"/>
              <a:t>大約在</a:t>
            </a:r>
            <a:r>
              <a:rPr lang="en-US" altLang="zh-TW" dirty="0">
                <a:highlight>
                  <a:srgbClr val="FFFF00"/>
                </a:highlight>
              </a:rPr>
              <a:t>18</a:t>
            </a:r>
            <a:r>
              <a:rPr lang="zh-TW" altLang="en-US" dirty="0">
                <a:highlight>
                  <a:srgbClr val="FFFF00"/>
                </a:highlight>
              </a:rPr>
              <a:t>個月</a:t>
            </a:r>
            <a:r>
              <a:rPr lang="zh-TW" altLang="en-US" dirty="0"/>
              <a:t>左右時，出現的詞彙爆發性增加，伴隨著另外的發展成就：個別字詞連結成傳達想法的句子。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創造出</a:t>
            </a:r>
            <a:r>
              <a:rPr lang="zh-TW" altLang="en-US" dirty="0">
                <a:highlight>
                  <a:srgbClr val="FFFF00"/>
                </a:highlight>
              </a:rPr>
              <a:t>雙字詞片語</a:t>
            </a:r>
            <a:r>
              <a:rPr lang="zh-TW" altLang="en-US" dirty="0"/>
              <a:t>，大約是在他們說第一個字詞後的</a:t>
            </a:r>
            <a:r>
              <a:rPr lang="en-US" altLang="zh-TW" dirty="0">
                <a:highlight>
                  <a:srgbClr val="FFFF00"/>
                </a:highlight>
              </a:rPr>
              <a:t>8</a:t>
            </a:r>
            <a:r>
              <a:rPr lang="zh-TW" altLang="en-US" dirty="0">
                <a:highlight>
                  <a:srgbClr val="FFFF00"/>
                </a:highlight>
              </a:rPr>
              <a:t>至</a:t>
            </a:r>
            <a:r>
              <a:rPr lang="en-US" altLang="zh-TW" dirty="0">
                <a:highlight>
                  <a:srgbClr val="FFFF00"/>
                </a:highlight>
              </a:rPr>
              <a:t>12</a:t>
            </a:r>
            <a:r>
              <a:rPr lang="zh-TW" altLang="en-US" dirty="0">
                <a:highlight>
                  <a:srgbClr val="FFFF00"/>
                </a:highlight>
              </a:rPr>
              <a:t>個月</a:t>
            </a:r>
            <a:r>
              <a:rPr lang="zh-TW" altLang="en-US" dirty="0"/>
              <a:t>。</a:t>
            </a:r>
          </a:p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C0B90AB2-0FF3-A767-273E-5BA6F6346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28625" indent="-428625">
              <a:buFont typeface="Wingdings 2" panose="05020102010507070707" pitchFamily="18" charset="2"/>
              <a:buChar char="ê"/>
              <a:defRPr/>
            </a:pPr>
            <a:r>
              <a:rPr lang="zh-TW" altLang="en-US" dirty="0">
                <a:solidFill>
                  <a:srgbClr val="00B050"/>
                </a:solidFill>
              </a:rPr>
              <a:t>第一個句子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內容版面配置區 1">
            <a:extLst>
              <a:ext uri="{FF2B5EF4-FFF2-40B4-BE49-F238E27FC236}">
                <a16:creationId xmlns:a16="http://schemas.microsoft.com/office/drawing/2014/main" id="{49719EB8-4445-9409-FFD0-1E8F5FAF1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900" y="1329929"/>
            <a:ext cx="6172200" cy="3264694"/>
          </a:xfrm>
        </p:spPr>
        <p:txBody>
          <a:bodyPr/>
          <a:lstStyle/>
          <a:p>
            <a:r>
              <a:rPr lang="zh-TW" altLang="en-US"/>
              <a:t>組合雙字詞的語言，不僅提供對環境事物的標記，還說明它們之間的關係。</a:t>
            </a:r>
            <a:endParaRPr lang="en-US" altLang="zh-TW"/>
          </a:p>
          <a:p>
            <a:endParaRPr lang="en-US" altLang="zh-TW"/>
          </a:p>
          <a:p>
            <a:r>
              <a:rPr lang="zh-TW" altLang="en-US"/>
              <a:t>使用雙字詞組合的</a:t>
            </a:r>
            <a:r>
              <a:rPr lang="en-US" altLang="zh-TW"/>
              <a:t>2</a:t>
            </a:r>
            <a:r>
              <a:rPr lang="zh-TW" altLang="en-US"/>
              <a:t>歲幼兒傾向使用特定句子，此句子與成人句子的建構方式相似。</a:t>
            </a: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6AEB1F87-49F6-F889-2E37-299C3B5EF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357187"/>
            <a:ext cx="6172200" cy="681038"/>
          </a:xfrm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內容版面配置區 1">
            <a:extLst>
              <a:ext uri="{FF2B5EF4-FFF2-40B4-BE49-F238E27FC236}">
                <a16:creationId xmlns:a16="http://schemas.microsoft.com/office/drawing/2014/main" id="{45510F50-EB21-F370-947C-E4A6CABB4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900" y="1059657"/>
            <a:ext cx="6001941" cy="3265885"/>
          </a:xfrm>
        </p:spPr>
        <p:txBody>
          <a:bodyPr/>
          <a:lstStyle/>
          <a:p>
            <a:r>
              <a:rPr lang="zh-TW" altLang="en-US" dirty="0"/>
              <a:t>雖然雙字詞句子的創造代表著進步，但兒童所使用的語言仍然一點也不像成人。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2</a:t>
            </a:r>
            <a:r>
              <a:rPr lang="zh-TW" altLang="en-US" dirty="0"/>
              <a:t>歲兒童易於省去對訊息不重要的字詞，就好像我們寫按字數付錢的電報的方式一樣。他們的對話常被稱為</a:t>
            </a:r>
            <a:r>
              <a:rPr lang="zh-TW" altLang="en-US" b="1" dirty="0">
                <a:highlight>
                  <a:srgbClr val="FFFF00"/>
                </a:highlight>
              </a:rPr>
              <a:t>電報式語言      </a:t>
            </a:r>
            <a:r>
              <a:rPr lang="zh-TW" altLang="en-US" dirty="0">
                <a:highlight>
                  <a:srgbClr val="FFFF00"/>
                </a:highlight>
              </a:rPr>
              <a:t>（</a:t>
            </a:r>
            <a:r>
              <a:rPr lang="en-US" altLang="zh-TW" dirty="0">
                <a:highlight>
                  <a:srgbClr val="FFFF00"/>
                </a:highlight>
              </a:rPr>
              <a:t>telegraphic speech</a:t>
            </a:r>
            <a:r>
              <a:rPr lang="zh-TW" altLang="en-US" dirty="0">
                <a:highlight>
                  <a:srgbClr val="FFFF00"/>
                </a:highlight>
              </a:rPr>
              <a:t>）</a:t>
            </a:r>
            <a:r>
              <a:rPr lang="zh-TW" altLang="en-US" dirty="0"/>
              <a:t>。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內容版面配置區 3">
            <a:extLst>
              <a:ext uri="{FF2B5EF4-FFF2-40B4-BE49-F238E27FC236}">
                <a16:creationId xmlns:a16="http://schemas.microsoft.com/office/drawing/2014/main" id="{B37051EE-5E3A-C080-2009-8006FCA349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2803" y="137730"/>
            <a:ext cx="8068666" cy="5130535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內容版面配置區 1">
            <a:extLst>
              <a:ext uri="{FF2B5EF4-FFF2-40B4-BE49-F238E27FC236}">
                <a16:creationId xmlns:a16="http://schemas.microsoft.com/office/drawing/2014/main" id="{7D4FD375-88F0-7ED0-8571-D6079D6BD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4235" y="789385"/>
            <a:ext cx="6172200" cy="4104084"/>
          </a:xfrm>
          <a:solidFill>
            <a:schemeClr val="bg1"/>
          </a:solidFill>
        </p:spPr>
        <p:txBody>
          <a:bodyPr/>
          <a:lstStyle/>
          <a:p>
            <a:pPr>
              <a:spcBef>
                <a:spcPts val="2700"/>
              </a:spcBef>
            </a:pPr>
            <a:r>
              <a:rPr lang="zh-TW" altLang="en-US" sz="2250" dirty="0"/>
              <a:t>嬰兒在他們使用語言的形式上展現個別差異。</a:t>
            </a:r>
            <a:endParaRPr lang="en-US" altLang="zh-TW" sz="2250" dirty="0"/>
          </a:p>
          <a:p>
            <a:pPr>
              <a:spcBef>
                <a:spcPts val="2700"/>
              </a:spcBef>
            </a:pPr>
            <a:r>
              <a:rPr lang="zh-TW" altLang="en-US" sz="2250" dirty="0"/>
              <a:t>一些嬰兒使用</a:t>
            </a:r>
            <a:r>
              <a:rPr lang="zh-TW" altLang="en-US" sz="2250" b="1" dirty="0">
                <a:highlight>
                  <a:srgbClr val="FFFF00"/>
                </a:highlight>
              </a:rPr>
              <a:t>指示形式</a:t>
            </a:r>
            <a:r>
              <a:rPr lang="zh-TW" altLang="en-US" sz="2250" dirty="0">
                <a:highlight>
                  <a:srgbClr val="FFFF00"/>
                </a:highlight>
              </a:rPr>
              <a:t>（</a:t>
            </a:r>
            <a:r>
              <a:rPr lang="en-US" altLang="zh-TW" sz="2250" dirty="0">
                <a:highlight>
                  <a:srgbClr val="FFFF00"/>
                </a:highlight>
              </a:rPr>
              <a:t>referential style</a:t>
            </a:r>
            <a:r>
              <a:rPr lang="zh-TW" altLang="en-US" sz="2250" dirty="0">
                <a:highlight>
                  <a:srgbClr val="FFFF00"/>
                </a:highlight>
              </a:rPr>
              <a:t>），</a:t>
            </a:r>
            <a:r>
              <a:rPr lang="zh-TW" altLang="en-US" sz="2250" dirty="0"/>
              <a:t>指語言主要是用來標示物品的語言形式。</a:t>
            </a:r>
            <a:endParaRPr lang="en-US" altLang="zh-TW" sz="2250" dirty="0"/>
          </a:p>
          <a:p>
            <a:pPr>
              <a:spcBef>
                <a:spcPts val="2700"/>
              </a:spcBef>
            </a:pPr>
            <a:r>
              <a:rPr lang="zh-TW" altLang="en-US" sz="1800" b="0" i="0" dirty="0">
                <a:solidFill>
                  <a:srgbClr val="0D0D0D"/>
                </a:solidFill>
                <a:effectLst/>
                <a:latin typeface="Söhne"/>
              </a:rPr>
              <a:t>例如，在英語中，代名詞（如</a:t>
            </a:r>
            <a:r>
              <a:rPr lang="en-US" altLang="zh-TW" sz="1800" b="0" i="0" dirty="0">
                <a:solidFill>
                  <a:srgbClr val="0D0D0D"/>
                </a:solidFill>
                <a:effectLst/>
                <a:latin typeface="Söhne"/>
              </a:rPr>
              <a:t>he</a:t>
            </a:r>
            <a:r>
              <a:rPr lang="zh-TW" altLang="en-US" sz="1800" b="0" i="0" dirty="0">
                <a:solidFill>
                  <a:srgbClr val="0D0D0D"/>
                </a:solidFill>
                <a:effectLst/>
                <a:latin typeface="Söhne"/>
              </a:rPr>
              <a:t>、</a:t>
            </a:r>
            <a:r>
              <a:rPr lang="en-US" altLang="zh-TW" sz="1800" b="0" i="0" dirty="0">
                <a:solidFill>
                  <a:srgbClr val="0D0D0D"/>
                </a:solidFill>
                <a:effectLst/>
                <a:latin typeface="Söhne"/>
              </a:rPr>
              <a:t>she</a:t>
            </a:r>
            <a:r>
              <a:rPr lang="zh-TW" altLang="en-US" sz="1800" b="0" i="0" dirty="0">
                <a:solidFill>
                  <a:srgbClr val="0D0D0D"/>
                </a:solidFill>
                <a:effectLst/>
                <a:latin typeface="Söhne"/>
              </a:rPr>
              <a:t>、</a:t>
            </a:r>
            <a:r>
              <a:rPr lang="en-US" altLang="zh-TW" sz="1800" b="0" i="0" dirty="0">
                <a:solidFill>
                  <a:srgbClr val="0D0D0D"/>
                </a:solidFill>
                <a:effectLst/>
                <a:latin typeface="Söhne"/>
              </a:rPr>
              <a:t>it</a:t>
            </a:r>
            <a:r>
              <a:rPr lang="zh-TW" altLang="en-US" sz="1800" b="0" i="0" dirty="0">
                <a:solidFill>
                  <a:srgbClr val="0D0D0D"/>
                </a:solidFill>
                <a:effectLst/>
                <a:latin typeface="Söhne"/>
              </a:rPr>
              <a:t>、</a:t>
            </a:r>
            <a:r>
              <a:rPr lang="en-US" altLang="zh-TW" sz="1800" b="0" i="0" dirty="0">
                <a:solidFill>
                  <a:srgbClr val="0D0D0D"/>
                </a:solidFill>
                <a:effectLst/>
                <a:latin typeface="Söhne"/>
              </a:rPr>
              <a:t>they</a:t>
            </a:r>
            <a:r>
              <a:rPr lang="zh-TW" altLang="en-US" sz="1800" b="0" i="0" dirty="0">
                <a:solidFill>
                  <a:srgbClr val="0D0D0D"/>
                </a:solidFill>
                <a:effectLst/>
                <a:latin typeface="Söhne"/>
              </a:rPr>
              <a:t>）用來指代先前提到的名詞，指示詞（如</a:t>
            </a:r>
            <a:r>
              <a:rPr lang="en-US" altLang="zh-TW" sz="1800" b="0" i="0" dirty="0">
                <a:solidFill>
                  <a:srgbClr val="0D0D0D"/>
                </a:solidFill>
                <a:effectLst/>
                <a:latin typeface="Söhne"/>
              </a:rPr>
              <a:t>this</a:t>
            </a:r>
            <a:r>
              <a:rPr lang="zh-TW" altLang="en-US" sz="1800" b="0" i="0" dirty="0">
                <a:solidFill>
                  <a:srgbClr val="0D0D0D"/>
                </a:solidFill>
                <a:effectLst/>
                <a:latin typeface="Söhne"/>
              </a:rPr>
              <a:t>、</a:t>
            </a:r>
            <a:r>
              <a:rPr lang="en-US" altLang="zh-TW" sz="1800" b="0" i="0" dirty="0">
                <a:solidFill>
                  <a:srgbClr val="0D0D0D"/>
                </a:solidFill>
                <a:effectLst/>
                <a:latin typeface="Söhne"/>
              </a:rPr>
              <a:t>that</a:t>
            </a:r>
            <a:r>
              <a:rPr lang="zh-TW" altLang="en-US" sz="1800" b="0" i="0" dirty="0">
                <a:solidFill>
                  <a:srgbClr val="0D0D0D"/>
                </a:solidFill>
                <a:effectLst/>
                <a:latin typeface="Söhne"/>
              </a:rPr>
              <a:t>、</a:t>
            </a:r>
            <a:r>
              <a:rPr lang="en-US" altLang="zh-TW" sz="1800" b="0" i="0" dirty="0">
                <a:solidFill>
                  <a:srgbClr val="0D0D0D"/>
                </a:solidFill>
                <a:effectLst/>
                <a:latin typeface="Söhne"/>
              </a:rPr>
              <a:t>these</a:t>
            </a:r>
            <a:r>
              <a:rPr lang="zh-TW" altLang="en-US" sz="1800" b="0" i="0" dirty="0">
                <a:solidFill>
                  <a:srgbClr val="0D0D0D"/>
                </a:solidFill>
                <a:effectLst/>
                <a:latin typeface="Söhne"/>
              </a:rPr>
              <a:t>、</a:t>
            </a:r>
            <a:r>
              <a:rPr lang="en-US" altLang="zh-TW" sz="1800" b="0" i="0" dirty="0">
                <a:solidFill>
                  <a:srgbClr val="0D0D0D"/>
                </a:solidFill>
                <a:effectLst/>
                <a:latin typeface="Söhne"/>
              </a:rPr>
              <a:t>those</a:t>
            </a:r>
            <a:r>
              <a:rPr lang="zh-TW" altLang="en-US" sz="1800" b="0" i="0" dirty="0">
                <a:solidFill>
                  <a:srgbClr val="0D0D0D"/>
                </a:solidFill>
                <a:effectLst/>
                <a:latin typeface="Söhne"/>
              </a:rPr>
              <a:t>）用來指示所談論的對象的位置或距離，冠詞（如</a:t>
            </a:r>
            <a:r>
              <a:rPr lang="en-US" altLang="zh-TW" sz="1800" b="0" i="0" dirty="0">
                <a:solidFill>
                  <a:srgbClr val="0D0D0D"/>
                </a:solidFill>
                <a:effectLst/>
                <a:latin typeface="Söhne"/>
              </a:rPr>
              <a:t>the</a:t>
            </a:r>
            <a:r>
              <a:rPr lang="zh-TW" altLang="en-US" sz="1800" b="0" i="0" dirty="0">
                <a:solidFill>
                  <a:srgbClr val="0D0D0D"/>
                </a:solidFill>
                <a:effectLst/>
                <a:latin typeface="Söhne"/>
              </a:rPr>
              <a:t>）用來指示特定或泛指的對象。這些語言形式有助於說話者在交流中清楚地表達自己的意思，幫助聽者理解說話者的意圖。</a:t>
            </a:r>
            <a:endParaRPr lang="en-US" altLang="zh-TW" sz="1800" dirty="0"/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AE6074E5-AD11-F8CE-5893-085D035D0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5369"/>
            <a:ext cx="8229600" cy="4180851"/>
          </a:xfrm>
          <a:solidFill>
            <a:schemeClr val="bg1"/>
          </a:solidFill>
        </p:spPr>
        <p:txBody>
          <a:bodyPr/>
          <a:lstStyle/>
          <a:p>
            <a:pPr>
              <a:spcBef>
                <a:spcPts val="2700"/>
              </a:spcBef>
            </a:pPr>
            <a:r>
              <a:rPr lang="zh-TW" altLang="en-US" sz="2400" dirty="0"/>
              <a:t>另一些使用</a:t>
            </a:r>
            <a:r>
              <a:rPr lang="zh-TW" altLang="en-US" sz="2400" b="1" dirty="0">
                <a:highlight>
                  <a:srgbClr val="FFFF00"/>
                </a:highlight>
              </a:rPr>
              <a:t>表達形式</a:t>
            </a:r>
            <a:r>
              <a:rPr lang="zh-TW" altLang="en-US" sz="2400" dirty="0">
                <a:highlight>
                  <a:srgbClr val="FFFF00"/>
                </a:highlight>
              </a:rPr>
              <a:t>（</a:t>
            </a:r>
            <a:r>
              <a:rPr lang="en-US" altLang="zh-TW" sz="2400" dirty="0">
                <a:highlight>
                  <a:srgbClr val="FFFF00"/>
                </a:highlight>
              </a:rPr>
              <a:t>expressive style</a:t>
            </a:r>
            <a:r>
              <a:rPr lang="zh-TW" altLang="en-US" sz="2400" dirty="0">
                <a:highlight>
                  <a:srgbClr val="FFFF00"/>
                </a:highlight>
              </a:rPr>
              <a:t>），</a:t>
            </a:r>
            <a:r>
              <a:rPr lang="zh-TW" altLang="en-US" sz="2400" dirty="0"/>
              <a:t>即語言主要是用來表達自己和他人感覺和需求的語言形式。</a:t>
            </a:r>
            <a:endParaRPr lang="en-US" altLang="zh-TW" sz="2400" dirty="0"/>
          </a:p>
          <a:p>
            <a:pPr>
              <a:spcBef>
                <a:spcPts val="2700"/>
              </a:spcBef>
            </a:pPr>
            <a:r>
              <a:rPr lang="zh-TW" altLang="en-US" b="0" i="0" dirty="0">
                <a:solidFill>
                  <a:srgbClr val="0D0D0D"/>
                </a:solidFill>
                <a:effectLst/>
                <a:latin typeface="Söhne"/>
              </a:rPr>
              <a:t>例如，在表達態度和情感方面，語言可以通過詞彙的選擇（如使用褒義詞或貶義詞）、語氣的表達（如語調和語速）、以及非語言元素（如微笑、眼神）來表達。在表達內容和信息方面，語言可以通過語法結構的構建（如句子的結構和詞彙的排列）、詞彙的精確度和運用、以及語言的清晰度和流暢度來表達。</a:t>
            </a:r>
            <a:endParaRPr lang="en-US" altLang="zh-TW" sz="2400" dirty="0"/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C91956A-02C9-A16C-55DF-D9904E2D0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0486816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FFE1412-C568-E2C8-9E79-D49A9C5AB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zh-TW" dirty="0"/>
          </a:p>
        </p:txBody>
      </p:sp>
      <p:pic>
        <p:nvPicPr>
          <p:cNvPr id="26626" name="Picture 2" descr="0306">
            <a:extLst>
              <a:ext uri="{FF2B5EF4-FFF2-40B4-BE49-F238E27FC236}">
                <a16:creationId xmlns:a16="http://schemas.microsoft.com/office/drawing/2014/main" id="{304BEB9B-E551-C142-482A-542AB58F7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629107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644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E17A42AC-BD06-91C3-E53C-CF04F4872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5027" y="979772"/>
            <a:ext cx="6013945" cy="3495975"/>
          </a:xfrm>
        </p:spPr>
        <p:txBody>
          <a:bodyPr/>
          <a:lstStyle/>
          <a:p>
            <a:pPr marL="596900" indent="-457200">
              <a:buClrTx/>
              <a:buSzPct val="60000"/>
              <a:buFont typeface="+mj-ea"/>
              <a:buAutoNum type="ea1ChtPeriod"/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行為主義理論與語言發展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96900" indent="-457200">
              <a:buClrTx/>
              <a:buSzPct val="60000"/>
              <a:buFont typeface="+mj-ea"/>
              <a:buAutoNum type="ea1ChtPeriod"/>
            </a:pPr>
            <a:r>
              <a:rPr lang="zh-TW" altLang="en-US" sz="3200" b="1" dirty="0"/>
              <a:t>認知發展理論與語言發展</a:t>
            </a:r>
            <a:endParaRPr lang="en-US" altLang="zh-TW" sz="3200" b="1" dirty="0"/>
          </a:p>
          <a:p>
            <a:pPr marL="596900" indent="-457200">
              <a:buClrTx/>
              <a:buSzPct val="60000"/>
              <a:buFont typeface="+mj-ea"/>
              <a:buAutoNum type="ea1ChtPeriod"/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社會文化理論與語言發展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96900" indent="-457200">
              <a:buClrTx/>
              <a:buSzPct val="60000"/>
              <a:buFont typeface="+mj-ea"/>
              <a:buAutoNum type="ea1ChtPeriod"/>
            </a:pPr>
            <a:r>
              <a:rPr lang="zh-TW" altLang="en-US" sz="3200" b="1" dirty="0"/>
              <a:t>語用學理論與語言發展</a:t>
            </a:r>
            <a:endParaRPr lang="en-US" altLang="zh-TW" sz="3200" b="1" dirty="0"/>
          </a:p>
          <a:p>
            <a:pPr marL="596900" indent="-457200">
              <a:buClrTx/>
              <a:buSzPct val="60000"/>
              <a:buFont typeface="+mj-ea"/>
              <a:buAutoNum type="ea1ChtPeriod"/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語音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字詞理論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96900" indent="-457200">
              <a:buClrTx/>
              <a:buSzPct val="60000"/>
              <a:buFont typeface="+mj-ea"/>
              <a:buAutoNum type="ea1ChtPeriod"/>
            </a:pPr>
            <a:r>
              <a:rPr lang="zh-TW" altLang="en-US" sz="3200" b="1" dirty="0"/>
              <a:t>語法理論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863F2342-AF5F-9920-EB48-21BFFC1EF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170710"/>
            <a:ext cx="7672500" cy="643738"/>
          </a:xfrm>
        </p:spPr>
        <p:txBody>
          <a:bodyPr/>
          <a:lstStyle/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一、嬰幼兒語言發展理論與原則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298261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47B798B-5AC6-70A3-3939-538158819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zh-TW" dirty="0"/>
          </a:p>
        </p:txBody>
      </p:sp>
      <p:pic>
        <p:nvPicPr>
          <p:cNvPr id="8194" name="Picture 2" descr="e-carebaby.com/upload/ckeditor/images/19~24%E5%80%...">
            <a:extLst>
              <a:ext uri="{FF2B5EF4-FFF2-40B4-BE49-F238E27FC236}">
                <a16:creationId xmlns:a16="http://schemas.microsoft.com/office/drawing/2014/main" id="{765A00A0-90EA-BE93-93CB-D97382E48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8" y="182881"/>
            <a:ext cx="8193024" cy="433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90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13F14DB-EE17-9878-14B8-190BD49A5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zh-TW" dirty="0"/>
          </a:p>
        </p:txBody>
      </p:sp>
      <p:pic>
        <p:nvPicPr>
          <p:cNvPr id="27650" name="Picture 2">
            <a:extLst>
              <a:ext uri="{FF2B5EF4-FFF2-40B4-BE49-F238E27FC236}">
                <a16:creationId xmlns:a16="http://schemas.microsoft.com/office/drawing/2014/main" id="{996A2C4F-DD5C-B2E7-A8C4-9FFE7F553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68" y="135480"/>
            <a:ext cx="7214578" cy="500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9193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F4ACDEAD-7EA7-336D-18DF-984A9EC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7503"/>
            <a:ext cx="8229600" cy="4477843"/>
          </a:xfrm>
          <a:solidFill>
            <a:schemeClr val="bg1"/>
          </a:solidFill>
        </p:spPr>
        <p:txBody>
          <a:bodyPr/>
          <a:lstStyle/>
          <a:p>
            <a:r>
              <a:rPr lang="zh-TW" altLang="en-US" sz="2400" dirty="0"/>
              <a:t>練習二、有個小孩</a:t>
            </a:r>
            <a:r>
              <a:rPr lang="en-US" altLang="zh-TW" sz="2400" dirty="0"/>
              <a:t>(</a:t>
            </a:r>
            <a:r>
              <a:rPr lang="zh-TW" altLang="en-US" sz="2400" dirty="0"/>
              <a:t>阿敏</a:t>
            </a:r>
            <a:r>
              <a:rPr lang="en-US" altLang="zh-TW" sz="2400" dirty="0"/>
              <a:t>)</a:t>
            </a:r>
            <a:r>
              <a:rPr lang="zh-TW" altLang="en-US" sz="2400" dirty="0"/>
              <a:t>今年兩歲，她是家中獨生女，目前尚未就讀，爸媽都很疼愛她，可是爸媽發現她目前會的單詞非常有限，只限於家人的稱謂</a:t>
            </a:r>
            <a:r>
              <a:rPr lang="en-US" altLang="zh-TW" sz="2400" dirty="0"/>
              <a:t>(</a:t>
            </a:r>
            <a:r>
              <a:rPr lang="zh-TW" altLang="en-US" sz="2400" dirty="0"/>
              <a:t>爸爸、媽媽</a:t>
            </a:r>
            <a:r>
              <a:rPr lang="en-US" altLang="zh-TW" sz="2400" dirty="0"/>
              <a:t>)</a:t>
            </a:r>
            <a:r>
              <a:rPr lang="zh-TW" altLang="en-US" sz="2400" dirty="0"/>
              <a:t>和一些動作名稱 </a:t>
            </a:r>
            <a:r>
              <a:rPr lang="en-US" altLang="zh-TW" sz="2400" dirty="0"/>
              <a:t>(</a:t>
            </a:r>
            <a:r>
              <a:rPr lang="zh-TW" altLang="en-US" sz="2400" dirty="0"/>
              <a:t>要、吃、拿、玩等</a:t>
            </a:r>
            <a:r>
              <a:rPr lang="en-US" altLang="zh-TW" sz="2400" dirty="0"/>
              <a:t>)</a:t>
            </a:r>
            <a:r>
              <a:rPr lang="zh-TW" altLang="en-US" sz="2400" dirty="0"/>
              <a:t>，物件名稱只限於薯條、娃。</a:t>
            </a:r>
            <a:br>
              <a:rPr lang="en-US" altLang="zh-TW" sz="2400" dirty="0"/>
            </a:br>
            <a:br>
              <a:rPr lang="en-US" altLang="zh-TW" sz="2400" dirty="0"/>
            </a:br>
            <a:br>
              <a:rPr lang="en-US" altLang="zh-TW" sz="2400" dirty="0"/>
            </a:br>
            <a:r>
              <a:rPr lang="en-US" altLang="zh-TW" sz="2400" dirty="0"/>
              <a:t>1. </a:t>
            </a:r>
            <a:r>
              <a:rPr lang="zh-TW" altLang="en-US" sz="2400" dirty="0"/>
              <a:t>依照幼兒語言發展歷程，你認為阿敏是否為語言發展遲緩幼兒</a:t>
            </a:r>
            <a:r>
              <a:rPr lang="en-US" altLang="zh-TW" sz="2400" dirty="0"/>
              <a:t>?</a:t>
            </a:r>
            <a:r>
              <a:rPr lang="zh-TW" altLang="en-US" sz="2400" dirty="0"/>
              <a:t> 為什麼</a:t>
            </a:r>
            <a:r>
              <a:rPr lang="en-US" altLang="zh-TW" sz="2400" dirty="0"/>
              <a:t>?</a:t>
            </a:r>
            <a:br>
              <a:rPr lang="en-US" altLang="zh-TW" sz="2400" dirty="0"/>
            </a:br>
            <a:r>
              <a:rPr lang="en-US" altLang="zh-TW" sz="2400" dirty="0"/>
              <a:t>2.  </a:t>
            </a:r>
            <a:r>
              <a:rPr lang="zh-TW" altLang="en-US" sz="2400" dirty="0"/>
              <a:t>如果他爸媽找你諮詢，你會給予他們甚麼意見</a:t>
            </a:r>
            <a:r>
              <a:rPr lang="en-US" altLang="zh-TW" sz="2400" dirty="0"/>
              <a:t>?</a:t>
            </a:r>
            <a:br>
              <a:rPr lang="en-US" altLang="zh-TW" sz="2400" dirty="0"/>
            </a:br>
            <a:br>
              <a:rPr lang="en-US" altLang="zh-TW" sz="2400" dirty="0"/>
            </a:br>
            <a:r>
              <a:rPr lang="zh-TW" altLang="en-US" sz="2400" dirty="0"/>
              <a:t>請將討論答案上傳 </a:t>
            </a:r>
            <a:r>
              <a:rPr lang="en-US" altLang="zh-TW" sz="2400" dirty="0">
                <a:hlinkClick r:id="rId2"/>
              </a:rPr>
              <a:t>https://forms.gle/BrmyXXKuZkSE4ki5A</a:t>
            </a:r>
            <a:br>
              <a:rPr lang="en-US" altLang="zh-TW" sz="2400" dirty="0"/>
            </a:br>
            <a:endParaRPr lang="zh-TW" altLang="en-US" sz="24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D1C2106-19DF-B934-4784-789DA4838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81B20-DAEC-4E5E-B387-6D8F51C0BD1C}" type="slidenum">
              <a:rPr lang="en-US" altLang="zh-TW" smtClean="0"/>
              <a:pPr/>
              <a:t>32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002195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9370CA10-1CD7-7184-B1A8-EF02DD8AE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803" y="1055850"/>
            <a:ext cx="8193023" cy="3881910"/>
          </a:xfrm>
          <a:solidFill>
            <a:schemeClr val="bg1"/>
          </a:solidFill>
        </p:spPr>
        <p:txBody>
          <a:bodyPr/>
          <a:lstStyle/>
          <a:p>
            <a:r>
              <a:rPr lang="zh-TW" altLang="en-US" dirty="0"/>
              <a:t>發展遲緩（或發展延遲）是指幼兒在語言、運動、認知或社交等方面的發展速度比同齡兒童慢的情況。就語言發展而言，發展遲緩幼兒的語言發展特質可能包括以下幾個方面：</a:t>
            </a:r>
          </a:p>
          <a:p>
            <a:endParaRPr lang="zh-TW" altLang="en-US" dirty="0"/>
          </a:p>
          <a:p>
            <a:r>
              <a:rPr lang="en-US" altLang="zh-TW" dirty="0"/>
              <a:t>1. </a:t>
            </a:r>
            <a:r>
              <a:rPr lang="zh-TW" altLang="en-US" dirty="0"/>
              <a:t>語言理解能力較弱：發展遲緩幼兒可能難以理解他人說話的意思，對語言的理解能力較弱。</a:t>
            </a:r>
            <a:r>
              <a:rPr lang="zh-TW" altLang="en-US" dirty="0">
                <a:solidFill>
                  <a:srgbClr val="FF0000"/>
                </a:solidFill>
              </a:rPr>
              <a:t>聽力</a:t>
            </a:r>
            <a:r>
              <a:rPr lang="en-US" altLang="zh-TW" dirty="0">
                <a:solidFill>
                  <a:srgbClr val="FF0000"/>
                </a:solidFill>
              </a:rPr>
              <a:t>?</a:t>
            </a:r>
            <a:r>
              <a:rPr lang="zh-TW" altLang="en-US" dirty="0">
                <a:solidFill>
                  <a:srgbClr val="FF0000"/>
                </a:solidFill>
              </a:rPr>
              <a:t> 認知</a:t>
            </a:r>
            <a:r>
              <a:rPr lang="en-US" altLang="zh-TW" dirty="0">
                <a:solidFill>
                  <a:srgbClr val="FF0000"/>
                </a:solidFill>
              </a:rPr>
              <a:t>?</a:t>
            </a:r>
            <a:r>
              <a:rPr lang="zh-TW" altLang="en-US" dirty="0">
                <a:solidFill>
                  <a:srgbClr val="FF0000"/>
                </a:solidFill>
              </a:rPr>
              <a:t> 缺乏視覺線索</a:t>
            </a:r>
            <a:r>
              <a:rPr lang="en-US" altLang="zh-TW" dirty="0">
                <a:solidFill>
                  <a:srgbClr val="FF0000"/>
                </a:solidFill>
              </a:rPr>
              <a:t>?</a:t>
            </a:r>
            <a:r>
              <a:rPr lang="zh-TW" altLang="en-US" dirty="0">
                <a:solidFill>
                  <a:srgbClr val="FF0000"/>
                </a:solidFill>
              </a:rPr>
              <a:t> 指令過於複雜</a:t>
            </a:r>
            <a:r>
              <a:rPr lang="en-US" altLang="zh-TW" dirty="0">
                <a:solidFill>
                  <a:srgbClr val="FF0000"/>
                </a:solidFill>
              </a:rPr>
              <a:t>?</a:t>
            </a:r>
            <a:endParaRPr lang="zh-TW" altLang="en-US" dirty="0"/>
          </a:p>
          <a:p>
            <a:endParaRPr lang="zh-TW" altLang="en-US" dirty="0"/>
          </a:p>
          <a:p>
            <a:r>
              <a:rPr lang="en-US" altLang="zh-TW" dirty="0"/>
              <a:t>2. </a:t>
            </a:r>
            <a:r>
              <a:rPr lang="zh-TW" altLang="en-US" dirty="0"/>
              <a:t>語言表達能力有限：他們可能在詞彙量、語句結構和語言流暢度等方面表現出限制，表達能力較弱。</a:t>
            </a:r>
            <a:r>
              <a:rPr lang="zh-TW" altLang="en-US" dirty="0">
                <a:solidFill>
                  <a:srgbClr val="FF0000"/>
                </a:solidFill>
              </a:rPr>
              <a:t>情緒多於詞彙量</a:t>
            </a:r>
            <a:r>
              <a:rPr lang="en-US" altLang="zh-TW" dirty="0">
                <a:solidFill>
                  <a:srgbClr val="FF0000"/>
                </a:solidFill>
              </a:rPr>
              <a:t>?</a:t>
            </a:r>
            <a:r>
              <a:rPr lang="zh-TW" altLang="en-US" dirty="0">
                <a:solidFill>
                  <a:srgbClr val="FF0000"/>
                </a:solidFill>
              </a:rPr>
              <a:t> 缺乏語用</a:t>
            </a:r>
            <a:r>
              <a:rPr lang="en-US" altLang="zh-TW" dirty="0">
                <a:solidFill>
                  <a:srgbClr val="FF0000"/>
                </a:solidFill>
              </a:rPr>
              <a:t>?</a:t>
            </a:r>
            <a:r>
              <a:rPr lang="zh-TW" altLang="en-US" dirty="0">
                <a:solidFill>
                  <a:srgbClr val="FF0000"/>
                </a:solidFill>
              </a:rPr>
              <a:t> 溝通管道侷限</a:t>
            </a:r>
            <a:r>
              <a:rPr lang="en-US" altLang="zh-TW" dirty="0">
                <a:solidFill>
                  <a:srgbClr val="FF0000"/>
                </a:solidFill>
              </a:rPr>
              <a:t>?</a:t>
            </a:r>
            <a:r>
              <a:rPr lang="zh-TW" altLang="en-US" dirty="0">
                <a:solidFill>
                  <a:srgbClr val="FF0000"/>
                </a:solidFill>
              </a:rPr>
              <a:t> 缺乏模仿對象</a:t>
            </a:r>
            <a:r>
              <a:rPr lang="en-US" altLang="zh-TW" dirty="0">
                <a:solidFill>
                  <a:srgbClr val="FF0000"/>
                </a:solidFill>
              </a:rPr>
              <a:t>?</a:t>
            </a:r>
            <a:r>
              <a:rPr lang="zh-TW" altLang="en-US" dirty="0">
                <a:solidFill>
                  <a:srgbClr val="FF0000"/>
                </a:solidFill>
              </a:rPr>
              <a:t> 無效學習</a:t>
            </a:r>
            <a:r>
              <a:rPr lang="en-US" altLang="zh-TW" dirty="0">
                <a:solidFill>
                  <a:srgbClr val="FF0000"/>
                </a:solidFill>
              </a:rPr>
              <a:t>?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D18F2E1-46BB-A720-4ECA-ADED5CBF1C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三、發展遲緩幼兒語言發展特質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425347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2F9C7D50-BC04-03F7-C18C-4F892B788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573047"/>
            <a:ext cx="7704000" cy="4101366"/>
          </a:xfrm>
          <a:solidFill>
            <a:schemeClr val="bg1"/>
          </a:solidFill>
        </p:spPr>
        <p:txBody>
          <a:bodyPr/>
          <a:lstStyle/>
          <a:p>
            <a:r>
              <a:rPr lang="en-US" altLang="zh-TW" dirty="0"/>
              <a:t>3. </a:t>
            </a:r>
            <a:r>
              <a:rPr lang="zh-TW" altLang="en-US" dirty="0"/>
              <a:t>語言發音不準確：他們可能存在發音不準確的情況，難以清晰表達自己。</a:t>
            </a:r>
            <a:r>
              <a:rPr lang="zh-TW" altLang="en-US" dirty="0">
                <a:solidFill>
                  <a:srgbClr val="FF0000"/>
                </a:solidFill>
              </a:rPr>
              <a:t>構音異常</a:t>
            </a:r>
            <a:r>
              <a:rPr lang="en-US" altLang="zh-TW" dirty="0">
                <a:solidFill>
                  <a:srgbClr val="FF0000"/>
                </a:solidFill>
              </a:rPr>
              <a:t>?</a:t>
            </a:r>
            <a:r>
              <a:rPr lang="zh-TW" altLang="en-US" dirty="0">
                <a:solidFill>
                  <a:srgbClr val="FF0000"/>
                </a:solidFill>
              </a:rPr>
              <a:t> 動作無法順利調節</a:t>
            </a:r>
            <a:r>
              <a:rPr lang="en-US" altLang="zh-TW" dirty="0">
                <a:solidFill>
                  <a:srgbClr val="FF0000"/>
                </a:solidFill>
              </a:rPr>
              <a:t>?</a:t>
            </a:r>
            <a:r>
              <a:rPr lang="zh-TW" altLang="en-US" dirty="0">
                <a:solidFill>
                  <a:srgbClr val="FF0000"/>
                </a:solidFill>
              </a:rPr>
              <a:t> 咬合異常</a:t>
            </a:r>
            <a:r>
              <a:rPr lang="en-US" altLang="zh-TW" dirty="0">
                <a:solidFill>
                  <a:srgbClr val="FF0000"/>
                </a:solidFill>
              </a:rPr>
              <a:t>?</a:t>
            </a:r>
            <a:r>
              <a:rPr lang="zh-TW" altLang="en-US" dirty="0">
                <a:solidFill>
                  <a:srgbClr val="FF0000"/>
                </a:solidFill>
              </a:rPr>
              <a:t> 進食異常</a:t>
            </a:r>
            <a:r>
              <a:rPr lang="en-US" altLang="zh-TW" dirty="0">
                <a:solidFill>
                  <a:srgbClr val="FF0000"/>
                </a:solidFill>
              </a:rPr>
              <a:t>?</a:t>
            </a:r>
            <a:endParaRPr lang="zh-TW" altLang="en-US" dirty="0"/>
          </a:p>
          <a:p>
            <a:endParaRPr lang="zh-TW" altLang="en-US" dirty="0"/>
          </a:p>
          <a:p>
            <a:r>
              <a:rPr lang="en-US" altLang="zh-TW" dirty="0"/>
              <a:t>4. </a:t>
            </a:r>
            <a:r>
              <a:rPr lang="zh-TW" altLang="en-US" dirty="0"/>
              <a:t>語言發展步驟較慢：他們可能在語言發展的不同階段停留的時間較長，達到各個發展階段的時間比較晚。</a:t>
            </a:r>
            <a:r>
              <a:rPr lang="zh-TW" altLang="en-US" dirty="0">
                <a:solidFill>
                  <a:srgbClr val="FF0000"/>
                </a:solidFill>
              </a:rPr>
              <a:t>大隻雞慢啼</a:t>
            </a:r>
            <a:r>
              <a:rPr lang="en-US" altLang="zh-TW" dirty="0">
                <a:solidFill>
                  <a:srgbClr val="FF0000"/>
                </a:solidFill>
              </a:rPr>
              <a:t>?</a:t>
            </a:r>
            <a:r>
              <a:rPr lang="zh-TW" altLang="en-US" dirty="0">
                <a:solidFill>
                  <a:srgbClr val="FF0000"/>
                </a:solidFill>
              </a:rPr>
              <a:t> 如何判斷</a:t>
            </a:r>
            <a:r>
              <a:rPr lang="en-US" altLang="zh-TW" dirty="0">
                <a:solidFill>
                  <a:srgbClr val="FF0000"/>
                </a:solidFill>
              </a:rPr>
              <a:t>?</a:t>
            </a:r>
            <a:r>
              <a:rPr lang="zh-TW" altLang="en-US" dirty="0">
                <a:solidFill>
                  <a:srgbClr val="FF0000"/>
                </a:solidFill>
              </a:rPr>
              <a:t> 多慢才須留意</a:t>
            </a:r>
            <a:r>
              <a:rPr lang="en-US" altLang="zh-TW" dirty="0">
                <a:solidFill>
                  <a:srgbClr val="FF0000"/>
                </a:solidFill>
              </a:rPr>
              <a:t>?</a:t>
            </a:r>
            <a:r>
              <a:rPr lang="zh-TW" altLang="en-US" dirty="0">
                <a:solidFill>
                  <a:srgbClr val="FF0000"/>
                </a:solidFill>
              </a:rPr>
              <a:t> 如何和家長溝通</a:t>
            </a:r>
            <a:r>
              <a:rPr lang="en-US" altLang="zh-TW" dirty="0">
                <a:solidFill>
                  <a:srgbClr val="FF0000"/>
                </a:solidFill>
              </a:rPr>
              <a:t>?</a:t>
            </a:r>
            <a:endParaRPr lang="zh-TW" altLang="en-US" dirty="0"/>
          </a:p>
          <a:p>
            <a:endParaRPr lang="zh-TW" altLang="en-US" dirty="0"/>
          </a:p>
          <a:p>
            <a:r>
              <a:rPr lang="en-US" altLang="zh-TW" dirty="0"/>
              <a:t>5. </a:t>
            </a:r>
            <a:r>
              <a:rPr lang="zh-TW" altLang="en-US" dirty="0"/>
              <a:t>社交語言能力較弱：他們可能在與他人交流和互動時表現出困難，社交語言能力較弱。</a:t>
            </a:r>
            <a:r>
              <a:rPr lang="zh-TW" altLang="en-US" dirty="0">
                <a:solidFill>
                  <a:srgbClr val="FF0000"/>
                </a:solidFill>
              </a:rPr>
              <a:t>語用能力薄弱</a:t>
            </a:r>
            <a:r>
              <a:rPr lang="en-US" altLang="zh-TW" dirty="0">
                <a:solidFill>
                  <a:srgbClr val="FF0000"/>
                </a:solidFill>
              </a:rPr>
              <a:t>?</a:t>
            </a:r>
            <a:r>
              <a:rPr lang="zh-TW" altLang="en-US" dirty="0">
                <a:solidFill>
                  <a:srgbClr val="FF0000"/>
                </a:solidFill>
              </a:rPr>
              <a:t> 社交語言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zh-TW" altLang="en-US" dirty="0">
                <a:solidFill>
                  <a:srgbClr val="FF0000"/>
                </a:solidFill>
              </a:rPr>
              <a:t>好好說話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  <a:r>
              <a:rPr lang="zh-TW" altLang="en-US" dirty="0">
                <a:solidFill>
                  <a:srgbClr val="FF0000"/>
                </a:solidFill>
              </a:rPr>
              <a:t>、社會學習與家庭文化</a:t>
            </a:r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898080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AFEF34C8-4CD1-0263-2F8E-2BFE4A755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chemeClr val="bg1"/>
          </a:solidFill>
        </p:spPr>
        <p:txBody>
          <a:bodyPr/>
          <a:lstStyle/>
          <a:p>
            <a:pPr marL="139700" indent="0">
              <a:buNone/>
            </a:pPr>
            <a:r>
              <a:rPr lang="en-US" altLang="zh-TW" dirty="0"/>
              <a:t>1. </a:t>
            </a:r>
            <a:r>
              <a:rPr lang="zh-TW" altLang="en-US" dirty="0"/>
              <a:t>認知發展延遲：有些幼兒可能在認知發展方面存在延遲，包括對語言理解的能力。他們可能需要更長的時間來理解和處理語言訊息。</a:t>
            </a:r>
          </a:p>
          <a:p>
            <a:endParaRPr lang="zh-TW" altLang="en-US" dirty="0"/>
          </a:p>
          <a:p>
            <a:pPr marL="139700" indent="0">
              <a:buNone/>
            </a:pPr>
            <a:r>
              <a:rPr lang="en-US" altLang="zh-TW" dirty="0"/>
              <a:t>2. </a:t>
            </a:r>
            <a:r>
              <a:rPr lang="zh-TW" altLang="en-US" dirty="0"/>
              <a:t>語言處理困難：部分幼兒可能在語言處理方面存在困難，例如難以辨識聲音、詞彙或語句的結構，進而影響了對語言的理解能力。</a:t>
            </a:r>
          </a:p>
          <a:p>
            <a:endParaRPr lang="zh-TW" altLang="en-US" dirty="0"/>
          </a:p>
          <a:p>
            <a:pPr marL="139700" indent="0">
              <a:buNone/>
            </a:pPr>
            <a:r>
              <a:rPr lang="en-US" altLang="zh-TW" dirty="0"/>
              <a:t>3. </a:t>
            </a:r>
            <a:r>
              <a:rPr lang="zh-TW" altLang="en-US" dirty="0"/>
              <a:t>聽力問題：幼兒如果有聽力問題，可能難以聽清楚語言訊息，進而影響了對語言的理解能力。</a:t>
            </a:r>
          </a:p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59A74D84-64F6-855E-40A2-9C5D2E2202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zh-TW" altLang="en-US" dirty="0"/>
              <a:t>語言理解能力較弱</a:t>
            </a:r>
          </a:p>
        </p:txBody>
      </p:sp>
    </p:spTree>
    <p:extLst>
      <p:ext uri="{BB962C8B-B14F-4D97-AF65-F5344CB8AC3E}">
        <p14:creationId xmlns:p14="http://schemas.microsoft.com/office/powerpoint/2010/main" val="19639688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5E8C76F1-4CC5-4171-C193-BCF6B9714B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chemeClr val="bg1"/>
          </a:solidFill>
        </p:spPr>
        <p:txBody>
          <a:bodyPr/>
          <a:lstStyle/>
          <a:p>
            <a:pPr marL="139700" indent="0">
              <a:buNone/>
            </a:pPr>
            <a:r>
              <a:rPr lang="en-US" altLang="zh-TW" dirty="0"/>
              <a:t>4. </a:t>
            </a:r>
            <a:r>
              <a:rPr lang="zh-TW" altLang="en-US" dirty="0"/>
              <a:t>注意力不集中：有些幼兒可能注意力不集中，難以專注於聽取和理解語言訊息，導致理解能力薄弱。</a:t>
            </a:r>
          </a:p>
          <a:p>
            <a:endParaRPr lang="zh-TW" altLang="en-US" dirty="0"/>
          </a:p>
          <a:p>
            <a:pPr marL="139700" indent="0">
              <a:buNone/>
            </a:pPr>
            <a:r>
              <a:rPr lang="en-US" altLang="zh-TW" dirty="0"/>
              <a:t>5. </a:t>
            </a:r>
            <a:r>
              <a:rPr lang="zh-TW" altLang="en-US" dirty="0"/>
              <a:t>語言環境貧乏：幼兒成長環境中缺乏豐富的語言刺激和交流，可能影響了對語言的理解和使用。</a:t>
            </a:r>
          </a:p>
          <a:p>
            <a:endParaRPr lang="zh-TW" altLang="en-US" dirty="0"/>
          </a:p>
          <a:p>
            <a:pPr marL="139700" indent="0">
              <a:buNone/>
            </a:pPr>
            <a:r>
              <a:rPr lang="en-US" altLang="zh-TW" dirty="0"/>
              <a:t>6. </a:t>
            </a:r>
            <a:r>
              <a:rPr lang="zh-TW" altLang="en-US" dirty="0"/>
              <a:t>發展障礙或神經生物學問題：一些幼兒可能有發展障礙或神經生物學問題，影響了語言理解的能力。</a:t>
            </a:r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438DB1B1-C891-515E-5B87-9BD3E38E04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261355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CD877C93-F01F-5A60-D2F1-7644EE2846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chemeClr val="bg1"/>
          </a:solidFill>
        </p:spPr>
        <p:txBody>
          <a:bodyPr/>
          <a:lstStyle/>
          <a:p>
            <a:pPr marL="139700" indent="0">
              <a:buNone/>
            </a:pPr>
            <a:r>
              <a:rPr lang="en-US" altLang="zh-TW" dirty="0"/>
              <a:t>1. </a:t>
            </a:r>
            <a:r>
              <a:rPr lang="zh-TW" altLang="en-US" dirty="0"/>
              <a:t>詞彙量不足：發展遲緩幼兒可能在詞彙的掌握和使用方面落後於同齡兒童，導致表達能力受限。</a:t>
            </a:r>
          </a:p>
          <a:p>
            <a:endParaRPr lang="zh-TW" altLang="en-US" dirty="0"/>
          </a:p>
          <a:p>
            <a:pPr marL="139700" indent="0">
              <a:buNone/>
            </a:pPr>
            <a:r>
              <a:rPr lang="en-US" altLang="zh-TW" dirty="0"/>
              <a:t>2. </a:t>
            </a:r>
            <a:r>
              <a:rPr lang="zh-TW" altLang="en-US" dirty="0"/>
              <a:t>語句結構不完整：他們可能在構建語句的能力上有困難，無法準確地使用不同的語法結構來表達自己。</a:t>
            </a:r>
          </a:p>
          <a:p>
            <a:endParaRPr lang="zh-TW" altLang="en-US" dirty="0"/>
          </a:p>
          <a:p>
            <a:pPr marL="139700" indent="0">
              <a:buNone/>
            </a:pPr>
            <a:r>
              <a:rPr lang="en-US" altLang="zh-TW" dirty="0"/>
              <a:t>3. </a:t>
            </a:r>
            <a:r>
              <a:rPr lang="zh-TW" altLang="en-US" dirty="0"/>
              <a:t>語言流暢度問題：他們可能在語言流暢度方面有困難，表達時會出現中斷、重複或停頓的情況，影響了表達的清晰度和連貫性。</a:t>
            </a:r>
          </a:p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A3E227A-05B9-0B1B-BDF8-EA9CAE76E3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zh-TW" altLang="en-US" dirty="0"/>
              <a:t>語言表達能力有限</a:t>
            </a:r>
          </a:p>
        </p:txBody>
      </p:sp>
    </p:spTree>
    <p:extLst>
      <p:ext uri="{BB962C8B-B14F-4D97-AF65-F5344CB8AC3E}">
        <p14:creationId xmlns:p14="http://schemas.microsoft.com/office/powerpoint/2010/main" val="36971587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39FB599D-EB9A-CB8C-9C84-109B4F47D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chemeClr val="bg1"/>
          </a:solidFill>
        </p:spPr>
        <p:txBody>
          <a:bodyPr/>
          <a:lstStyle/>
          <a:p>
            <a:pPr marL="139700" indent="0">
              <a:buNone/>
            </a:pPr>
            <a:r>
              <a:rPr lang="en-US" altLang="zh-TW" dirty="0"/>
              <a:t>4. </a:t>
            </a:r>
            <a:r>
              <a:rPr lang="zh-TW" altLang="en-US" dirty="0"/>
              <a:t>語音發展問題：部分發展遲緩幼兒可能存在語音發展問題，難以正確發音，進而影響了語言表達的清晰度。</a:t>
            </a:r>
          </a:p>
          <a:p>
            <a:endParaRPr lang="zh-TW" altLang="en-US" dirty="0"/>
          </a:p>
          <a:p>
            <a:pPr marL="139700" indent="0">
              <a:buNone/>
            </a:pPr>
            <a:r>
              <a:rPr lang="en-US" altLang="zh-TW" dirty="0"/>
              <a:t>5. </a:t>
            </a:r>
            <a:r>
              <a:rPr lang="zh-TW" altLang="en-US" dirty="0"/>
              <a:t>語言學習環境差：他們成長的語言學習環境可能缺乏豐富的語言刺激和機會，無法有效地促進語言表達能力的發展。</a:t>
            </a:r>
          </a:p>
          <a:p>
            <a:endParaRPr lang="zh-TW" altLang="en-US" dirty="0"/>
          </a:p>
          <a:p>
            <a:pPr marL="139700" indent="0">
              <a:buNone/>
            </a:pPr>
            <a:r>
              <a:rPr lang="en-US" altLang="zh-TW" dirty="0"/>
              <a:t>6. </a:t>
            </a:r>
            <a:r>
              <a:rPr lang="zh-TW" altLang="en-US" dirty="0"/>
              <a:t>情感和社交因素：有時候，發展遲緩幼兒可能因為情感或社交因素而表達能力有限，例如害羞、焦慮或自信心不足。</a:t>
            </a:r>
          </a:p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34D645C-76A0-07D9-57A3-89DE41006D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51069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9D70CF83-5584-9196-29BA-520059439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chemeClr val="bg1"/>
          </a:solidFill>
        </p:spPr>
        <p:txBody>
          <a:bodyPr/>
          <a:lstStyle/>
          <a:p>
            <a:pPr marL="139700" indent="0">
              <a:buNone/>
            </a:pPr>
            <a:r>
              <a:rPr lang="zh-TW" altLang="en-US" dirty="0"/>
              <a:t>發展遲緩幼兒語言發音不準確的原因可能包括以下幾個方面：</a:t>
            </a:r>
          </a:p>
          <a:p>
            <a:pPr marL="139700" indent="0">
              <a:buNone/>
            </a:pPr>
            <a:endParaRPr lang="zh-TW" altLang="en-US" dirty="0"/>
          </a:p>
          <a:p>
            <a:pPr marL="139700" indent="0">
              <a:buNone/>
            </a:pPr>
            <a:r>
              <a:rPr lang="en-US" altLang="zh-TW" dirty="0"/>
              <a:t>1. </a:t>
            </a:r>
            <a:r>
              <a:rPr lang="zh-TW" altLang="en-US" dirty="0"/>
              <a:t>口腔肌肉控制不足：部分發展遲緩幼兒可能存在口腔肌肉控制不足的問題，影響了正確發音所需的口腔肌肉協調和力量。</a:t>
            </a:r>
          </a:p>
          <a:p>
            <a:pPr marL="139700" indent="0">
              <a:buNone/>
            </a:pPr>
            <a:endParaRPr lang="zh-TW" altLang="en-US" dirty="0"/>
          </a:p>
          <a:p>
            <a:pPr marL="139700" indent="0">
              <a:buNone/>
            </a:pPr>
            <a:r>
              <a:rPr lang="en-US" altLang="zh-TW" dirty="0"/>
              <a:t>2. </a:t>
            </a:r>
            <a:r>
              <a:rPr lang="zh-TW" altLang="en-US" dirty="0"/>
              <a:t>聽覺問題：如果幼兒有聽覺問題，可能難以聽清楚和模仿正確的語音，進而影響了發音的準確性。</a:t>
            </a:r>
          </a:p>
          <a:p>
            <a:pPr marL="139700" indent="0">
              <a:buNone/>
            </a:pPr>
            <a:endParaRPr lang="zh-TW" altLang="en-US" dirty="0"/>
          </a:p>
          <a:p>
            <a:pPr marL="139700" indent="0">
              <a:buNone/>
            </a:pPr>
            <a:r>
              <a:rPr lang="en-US" altLang="zh-TW" dirty="0"/>
              <a:t>3. </a:t>
            </a:r>
            <a:r>
              <a:rPr lang="zh-TW" altLang="en-US" dirty="0"/>
              <a:t>學習環境影響：幼兒成長的語言學習環境可能缺乏正確的語音模型和指導，無法有效地學習正確的發音。</a:t>
            </a:r>
          </a:p>
          <a:p>
            <a:pPr marL="139700" indent="0">
              <a:buNone/>
            </a:pPr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265842A5-1FEE-5D77-D8FB-E3932ACD80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zh-TW" altLang="en-US" dirty="0"/>
              <a:t>語言發音不準確</a:t>
            </a:r>
          </a:p>
        </p:txBody>
      </p:sp>
    </p:spTree>
    <p:extLst>
      <p:ext uri="{BB962C8B-B14F-4D97-AF65-F5344CB8AC3E}">
        <p14:creationId xmlns:p14="http://schemas.microsoft.com/office/powerpoint/2010/main" val="3739599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5D15D199-87C4-4BDC-7FC7-556650AC14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4512" y="573849"/>
            <a:ext cx="8246332" cy="691681"/>
          </a:xfrm>
        </p:spPr>
        <p:txBody>
          <a:bodyPr/>
          <a:lstStyle/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語言是透過</a:t>
            </a:r>
            <a:r>
              <a:rPr lang="zh-TW" altLang="en-US" sz="20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模仿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、獲得回饋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獎勵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處罰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等</a:t>
            </a:r>
            <a:r>
              <a:rPr lang="zh-TW" altLang="en-US" sz="20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外在刺激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所引起的學習結果。環境與刺激的重要性。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史金納、巴夫洛夫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2D6A1AB4-B513-5447-C4B6-38054AAC36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8483" y="87732"/>
            <a:ext cx="7672500" cy="577800"/>
          </a:xfrm>
        </p:spPr>
        <p:txBody>
          <a:bodyPr/>
          <a:lstStyle/>
          <a:p>
            <a:pPr algn="l"/>
            <a:r>
              <a:rPr lang="zh-TW" altLang="en-US" dirty="0"/>
              <a:t>一、行為主義理論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6C78B88-FDD8-1EC0-4B6B-7D9564888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83" y="1265531"/>
            <a:ext cx="7922361" cy="387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6062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BE55BD20-AAFC-5927-F0AA-B1FB5F6F0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chemeClr val="bg1"/>
          </a:solidFill>
        </p:spPr>
        <p:txBody>
          <a:bodyPr/>
          <a:lstStyle/>
          <a:p>
            <a:pPr marL="139700" indent="0">
              <a:buNone/>
            </a:pPr>
            <a:r>
              <a:rPr lang="en-US" altLang="zh-TW" dirty="0"/>
              <a:t>4. </a:t>
            </a:r>
            <a:r>
              <a:rPr lang="zh-TW" altLang="en-US" dirty="0"/>
              <a:t>語音發展障礙：有些幼兒可能存在語音發展障礙，如言語韻律障礙或言語發音障礙，導致發音不準確。</a:t>
            </a:r>
          </a:p>
          <a:p>
            <a:pPr marL="139700" indent="0">
              <a:buNone/>
            </a:pPr>
            <a:endParaRPr lang="zh-TW" altLang="en-US" dirty="0"/>
          </a:p>
          <a:p>
            <a:pPr marL="139700" indent="0">
              <a:buNone/>
            </a:pPr>
            <a:r>
              <a:rPr lang="en-US" altLang="zh-TW" dirty="0"/>
              <a:t>5. </a:t>
            </a:r>
            <a:r>
              <a:rPr lang="zh-TW" altLang="en-US" dirty="0"/>
              <a:t>情感和焦慮因素：有時候，發展遲緩幼兒可能因為情感或焦慮因素而表現出發音不準確，例如緊張或不自信。</a:t>
            </a:r>
          </a:p>
          <a:p>
            <a:pPr marL="139700" indent="0">
              <a:buNone/>
            </a:pPr>
            <a:endParaRPr lang="zh-TW" altLang="en-US" dirty="0"/>
          </a:p>
          <a:p>
            <a:pPr marL="139700" indent="0">
              <a:buNone/>
            </a:pPr>
            <a:r>
              <a:rPr lang="en-US" altLang="zh-TW" dirty="0"/>
              <a:t>6. </a:t>
            </a:r>
            <a:r>
              <a:rPr lang="zh-TW" altLang="en-US" dirty="0"/>
              <a:t>其他因素：其他因素，如口腔結構異常、舌頭運動困難等也可能影響幼兒的發音準確性。</a:t>
            </a:r>
          </a:p>
          <a:p>
            <a:pPr marL="139700" indent="0">
              <a:buNone/>
            </a:pPr>
            <a:endParaRPr lang="zh-TW" altLang="en-US" dirty="0"/>
          </a:p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AE87ADCF-F2BF-ECCE-72D8-8E5FE6BF39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27625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402ECA97-490E-43CD-9399-B4FDB5C617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chemeClr val="bg1"/>
          </a:solidFill>
        </p:spPr>
        <p:txBody>
          <a:bodyPr/>
          <a:lstStyle/>
          <a:p>
            <a:pPr marL="139700" indent="0">
              <a:buNone/>
            </a:pPr>
            <a:endParaRPr lang="zh-TW" altLang="en-US" dirty="0"/>
          </a:p>
          <a:p>
            <a:pPr marL="139700" indent="0">
              <a:buNone/>
            </a:pPr>
            <a:r>
              <a:rPr lang="en-US" altLang="zh-TW" dirty="0"/>
              <a:t>1. </a:t>
            </a:r>
            <a:r>
              <a:rPr lang="zh-TW" altLang="en-US" dirty="0"/>
              <a:t>認知發展延遲：部分發展遲緩幼兒可能在認知發展方面存在延遲，包括語言的認知和理解能力，導致語言發展步驟較慢。</a:t>
            </a:r>
          </a:p>
          <a:p>
            <a:endParaRPr lang="zh-TW" altLang="en-US" dirty="0"/>
          </a:p>
          <a:p>
            <a:pPr marL="139700" indent="0">
              <a:buNone/>
            </a:pPr>
            <a:r>
              <a:rPr lang="en-US" altLang="zh-TW" dirty="0"/>
              <a:t>2. </a:t>
            </a:r>
            <a:r>
              <a:rPr lang="zh-TW" altLang="en-US" dirty="0"/>
              <a:t>語言環境不足：幼兒成長的語言環境缺乏豐富的語言刺激和交流機會，無法有效地促進語言發展，導致步驟較慢。</a:t>
            </a:r>
          </a:p>
          <a:p>
            <a:endParaRPr lang="zh-TW" altLang="en-US" dirty="0"/>
          </a:p>
          <a:p>
            <a:pPr marL="139700" indent="0">
              <a:buNone/>
            </a:pPr>
            <a:r>
              <a:rPr lang="en-US" altLang="zh-TW" dirty="0"/>
              <a:t>3. </a:t>
            </a:r>
            <a:r>
              <a:rPr lang="zh-TW" altLang="en-US" dirty="0"/>
              <a:t>發音困難：有些幼兒可能存在發音困難，影響了正確發音，進而影響了語言發展步驟的達成。</a:t>
            </a:r>
          </a:p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A7094E3-2889-B192-79E9-34B9A3F9FE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zh-TW" altLang="en-US" dirty="0"/>
              <a:t>語言發展步驟較慢</a:t>
            </a:r>
          </a:p>
        </p:txBody>
      </p:sp>
    </p:spTree>
    <p:extLst>
      <p:ext uri="{BB962C8B-B14F-4D97-AF65-F5344CB8AC3E}">
        <p14:creationId xmlns:p14="http://schemas.microsoft.com/office/powerpoint/2010/main" val="11851206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A1A40376-940E-56B9-E949-C8CCD9655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chemeClr val="bg1"/>
          </a:solidFill>
        </p:spPr>
        <p:txBody>
          <a:bodyPr/>
          <a:lstStyle/>
          <a:p>
            <a:pPr marL="139700" indent="0">
              <a:buNone/>
            </a:pPr>
            <a:r>
              <a:rPr lang="en-US" altLang="zh-TW" dirty="0"/>
              <a:t>4. </a:t>
            </a:r>
            <a:r>
              <a:rPr lang="zh-TW" altLang="en-US" dirty="0"/>
              <a:t>語法和詞彙獲得困難：部分幼兒可能在學習語法結構和詞彙方面有困難，導致語言發展步驟較慢。</a:t>
            </a:r>
          </a:p>
          <a:p>
            <a:endParaRPr lang="zh-TW" altLang="en-US" dirty="0"/>
          </a:p>
          <a:p>
            <a:pPr marL="139700" indent="0">
              <a:buNone/>
            </a:pPr>
            <a:r>
              <a:rPr lang="en-US" altLang="zh-TW" dirty="0"/>
              <a:t>5. </a:t>
            </a:r>
            <a:r>
              <a:rPr lang="zh-TW" altLang="en-US" dirty="0"/>
              <a:t>社交和情感因素：有時候，發展遲緩幼兒在社交和情感方面存在困難，影響了語言發展的進程。</a:t>
            </a:r>
          </a:p>
          <a:p>
            <a:endParaRPr lang="zh-TW" altLang="en-US" dirty="0"/>
          </a:p>
          <a:p>
            <a:pPr marL="139700" indent="0">
              <a:buNone/>
            </a:pPr>
            <a:r>
              <a:rPr lang="en-US" altLang="zh-TW" dirty="0"/>
              <a:t>6. </a:t>
            </a:r>
            <a:r>
              <a:rPr lang="zh-TW" altLang="en-US" dirty="0"/>
              <a:t>其他因素：如聽覺問題、神經發展問題等也可能導致語言發展步驟較慢。</a:t>
            </a:r>
          </a:p>
          <a:p>
            <a:endParaRPr lang="zh-TW" altLang="en-US" dirty="0"/>
          </a:p>
          <a:p>
            <a:pPr marL="139700" indent="0">
              <a:buNone/>
            </a:pPr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4159F2DB-408E-FC32-4AF7-C49ADF8098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06070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486C5D65-CBD4-3D33-381F-8EDFBE4D7D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chemeClr val="bg1"/>
          </a:solidFill>
        </p:spPr>
        <p:txBody>
          <a:bodyPr/>
          <a:lstStyle/>
          <a:p>
            <a:pPr marL="139700" indent="0">
              <a:buNone/>
            </a:pPr>
            <a:r>
              <a:rPr lang="en-US" altLang="zh-TW" dirty="0"/>
              <a:t>1. </a:t>
            </a:r>
            <a:r>
              <a:rPr lang="zh-TW" altLang="en-US" dirty="0"/>
              <a:t>語言發展延遲：由於語言發展延遲，幼兒可能在社交場合中難以準確表達自己的意圖和情感，導致社交語言能力較弱。</a:t>
            </a:r>
          </a:p>
          <a:p>
            <a:pPr marL="139700" indent="0">
              <a:buNone/>
            </a:pPr>
            <a:endParaRPr lang="zh-TW" altLang="en-US" dirty="0"/>
          </a:p>
          <a:p>
            <a:pPr marL="139700" indent="0">
              <a:buNone/>
            </a:pPr>
            <a:r>
              <a:rPr lang="en-US" altLang="zh-TW" dirty="0"/>
              <a:t>2. </a:t>
            </a:r>
            <a:r>
              <a:rPr lang="zh-TW" altLang="en-US" dirty="0"/>
              <a:t>語言理解困難：幼兒可能在理解他人語言的意義和情感方面有困難，難以適切地參與社交互動。</a:t>
            </a:r>
          </a:p>
          <a:p>
            <a:pPr marL="139700" indent="0">
              <a:buNone/>
            </a:pPr>
            <a:endParaRPr lang="zh-TW" altLang="en-US" dirty="0"/>
          </a:p>
          <a:p>
            <a:pPr marL="139700" indent="0">
              <a:buNone/>
            </a:pPr>
            <a:r>
              <a:rPr lang="en-US" altLang="zh-TW" dirty="0"/>
              <a:t>3. </a:t>
            </a:r>
            <a:r>
              <a:rPr lang="zh-TW" altLang="en-US" dirty="0"/>
              <a:t>語言表達能力有限：由於語言表達能力有限，幼兒可能無法清晰地表達自己的想法和感受，影響了社交溝通的效果。</a:t>
            </a:r>
          </a:p>
          <a:p>
            <a:pPr marL="139700" indent="0">
              <a:buNone/>
            </a:pPr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DF15F0C3-B332-AEEB-DA0C-D906C3D78C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zh-TW" altLang="en-US" dirty="0"/>
              <a:t>社交語言能力較弱</a:t>
            </a:r>
          </a:p>
        </p:txBody>
      </p:sp>
    </p:spTree>
    <p:extLst>
      <p:ext uri="{BB962C8B-B14F-4D97-AF65-F5344CB8AC3E}">
        <p14:creationId xmlns:p14="http://schemas.microsoft.com/office/powerpoint/2010/main" val="35904297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412D79A1-F41A-1ECD-B2C4-3E348FA2B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0627" y="1370403"/>
            <a:ext cx="7704000" cy="3513000"/>
          </a:xfrm>
          <a:solidFill>
            <a:schemeClr val="bg1"/>
          </a:solidFill>
        </p:spPr>
        <p:txBody>
          <a:bodyPr/>
          <a:lstStyle/>
          <a:p>
            <a:pPr marL="139700" indent="0">
              <a:buNone/>
            </a:pPr>
            <a:r>
              <a:rPr lang="en-US" altLang="zh-TW" dirty="0"/>
              <a:t>4. </a:t>
            </a:r>
            <a:r>
              <a:rPr lang="zh-TW" altLang="en-US" dirty="0"/>
              <a:t>非語言溝通困難：除了語言外，幼兒還需要使用非語言方式（如身勢、表情）進行社交溝通，但可能存在非語言溝通困難。</a:t>
            </a:r>
          </a:p>
          <a:p>
            <a:pPr marL="139700" indent="0">
              <a:buNone/>
            </a:pPr>
            <a:endParaRPr lang="zh-TW" altLang="en-US" dirty="0"/>
          </a:p>
          <a:p>
            <a:pPr marL="139700" indent="0">
              <a:buNone/>
            </a:pPr>
            <a:r>
              <a:rPr lang="en-US" altLang="zh-TW" dirty="0"/>
              <a:t>5. </a:t>
            </a:r>
            <a:r>
              <a:rPr lang="zh-TW" altLang="en-US" dirty="0"/>
              <a:t>社交技巧不足：有些幼兒可能缺乏適當的社交技巧，如回應他人、分享興趣、等待轉換話題等，影響了社交語言能力的發展。</a:t>
            </a:r>
          </a:p>
          <a:p>
            <a:pPr marL="139700" indent="0">
              <a:buNone/>
            </a:pPr>
            <a:endParaRPr lang="zh-TW" altLang="en-US" dirty="0"/>
          </a:p>
          <a:p>
            <a:pPr marL="139700" indent="0">
              <a:buNone/>
            </a:pPr>
            <a:r>
              <a:rPr lang="en-US" altLang="zh-TW" dirty="0"/>
              <a:t>6. </a:t>
            </a:r>
            <a:r>
              <a:rPr lang="zh-TW" altLang="en-US" dirty="0"/>
              <a:t>情感和焦慮因素：有時候，幼兒可能因為情感或焦慮因素而表現出社交語言能力較弱，如害羞、緊張或不自信。</a:t>
            </a:r>
          </a:p>
          <a:p>
            <a:pPr marL="139700" indent="0">
              <a:buNone/>
            </a:pPr>
            <a:endParaRPr lang="zh-TW" altLang="en-US" dirty="0"/>
          </a:p>
          <a:p>
            <a:pPr marL="139700" indent="0">
              <a:buNone/>
            </a:pPr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2CD6C25C-8521-1E4B-EFAB-4AEDE81C0F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61501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11D7333D-0D5E-21DC-CF32-5BE5817E9B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綜合以上發展遲緩幼兒語言發展的原因及影響因素有那些</a:t>
            </a:r>
            <a:r>
              <a:rPr lang="en-US" altLang="zh-TW" dirty="0"/>
              <a:t>?</a:t>
            </a:r>
            <a:r>
              <a:rPr lang="zh-TW" altLang="en-US" dirty="0"/>
              <a:t> 該從哪些方面下去進行輔導</a:t>
            </a:r>
            <a:r>
              <a:rPr lang="en-US" altLang="zh-TW" dirty="0"/>
              <a:t>?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請各自將答案寫在下方 </a:t>
            </a:r>
            <a:r>
              <a:rPr lang="en-US" altLang="zh-TW" dirty="0">
                <a:hlinkClick r:id="rId2"/>
              </a:rPr>
              <a:t>https://forms.gle/pqHnjEheCNydaB7P7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D72E56A4-BE86-D3F3-9FB5-4924FD9C29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zh-TW" altLang="en-US" dirty="0"/>
              <a:t>練習三、想一想</a:t>
            </a:r>
          </a:p>
        </p:txBody>
      </p:sp>
    </p:spTree>
    <p:extLst>
      <p:ext uri="{BB962C8B-B14F-4D97-AF65-F5344CB8AC3E}">
        <p14:creationId xmlns:p14="http://schemas.microsoft.com/office/powerpoint/2010/main" val="16395961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1D354A43-9B13-9A89-343D-54A3C6B7B9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5750" y="116126"/>
            <a:ext cx="7672500" cy="577800"/>
          </a:xfrm>
        </p:spPr>
        <p:txBody>
          <a:bodyPr/>
          <a:lstStyle/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四、發展遲緩幼兒語言發展輔導</a:t>
            </a:r>
            <a:endParaRPr lang="zh-TW" altLang="en-US" dirty="0"/>
          </a:p>
        </p:txBody>
      </p:sp>
      <p:graphicFrame>
        <p:nvGraphicFramePr>
          <p:cNvPr id="5" name="資料庫圖表 4">
            <a:extLst>
              <a:ext uri="{FF2B5EF4-FFF2-40B4-BE49-F238E27FC236}">
                <a16:creationId xmlns:a16="http://schemas.microsoft.com/office/drawing/2014/main" id="{DC6764D0-5F51-7040-7496-DBE1769FE3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7522168"/>
              </p:ext>
            </p:extLst>
          </p:nvPr>
        </p:nvGraphicFramePr>
        <p:xfrm>
          <a:off x="1524000" y="1325880"/>
          <a:ext cx="6141720" cy="3277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圖說文字: 直線 5">
            <a:extLst>
              <a:ext uri="{FF2B5EF4-FFF2-40B4-BE49-F238E27FC236}">
                <a16:creationId xmlns:a16="http://schemas.microsoft.com/office/drawing/2014/main" id="{A0457CFD-F47A-12C6-F44F-6844617BB343}"/>
              </a:ext>
            </a:extLst>
          </p:cNvPr>
          <p:cNvSpPr/>
          <p:nvPr/>
        </p:nvSpPr>
        <p:spPr>
          <a:xfrm>
            <a:off x="6052414" y="791870"/>
            <a:ext cx="2916021" cy="1461212"/>
          </a:xfrm>
          <a:prstGeom prst="borderCallout1">
            <a:avLst>
              <a:gd name="adj1" fmla="val 18750"/>
              <a:gd name="adj2" fmla="val -8333"/>
              <a:gd name="adj3" fmla="val 59434"/>
              <a:gd name="adj4" fmla="val -2052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7AEBFFF-1AF9-A037-19DB-5A44DD0C54C2}"/>
              </a:ext>
            </a:extLst>
          </p:cNvPr>
          <p:cNvSpPr txBox="1"/>
          <p:nvPr/>
        </p:nvSpPr>
        <p:spPr>
          <a:xfrm>
            <a:off x="6131414" y="748046"/>
            <a:ext cx="283829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1. </a:t>
            </a:r>
            <a:r>
              <a:rPr lang="zh-TW" altLang="en-US" dirty="0"/>
              <a:t>表達動機的環境</a:t>
            </a:r>
            <a:endParaRPr lang="en-US" altLang="zh-TW" dirty="0"/>
          </a:p>
          <a:p>
            <a:r>
              <a:rPr lang="en-US" altLang="zh-TW" dirty="0"/>
              <a:t>2. </a:t>
            </a:r>
            <a:r>
              <a:rPr lang="zh-TW" altLang="en-US" dirty="0"/>
              <a:t>多元刺激的環境</a:t>
            </a:r>
            <a:endParaRPr lang="en-US" altLang="zh-TW" dirty="0"/>
          </a:p>
          <a:p>
            <a:r>
              <a:rPr lang="en-US" altLang="zh-TW" dirty="0"/>
              <a:t>3. </a:t>
            </a:r>
            <a:r>
              <a:rPr lang="zh-TW" altLang="en-US" dirty="0"/>
              <a:t>輕鬆沒有壓力的環境</a:t>
            </a:r>
            <a:endParaRPr lang="en-US" altLang="zh-TW" dirty="0"/>
          </a:p>
          <a:p>
            <a:r>
              <a:rPr lang="en-US" altLang="zh-TW" dirty="0"/>
              <a:t>4. </a:t>
            </a:r>
            <a:r>
              <a:rPr lang="zh-TW" altLang="en-US" dirty="0"/>
              <a:t>有同儕模範的環境</a:t>
            </a:r>
            <a:endParaRPr lang="en-US" altLang="zh-TW" dirty="0"/>
          </a:p>
          <a:p>
            <a:r>
              <a:rPr lang="en-US" altLang="zh-TW" dirty="0"/>
              <a:t>5. </a:t>
            </a:r>
            <a:r>
              <a:rPr lang="zh-TW" altLang="en-US" dirty="0"/>
              <a:t>有架設鷹架的環境</a:t>
            </a:r>
            <a:endParaRPr lang="en-US" altLang="zh-TW" dirty="0"/>
          </a:p>
          <a:p>
            <a:r>
              <a:rPr lang="en-US" altLang="zh-TW" dirty="0"/>
              <a:t>6. </a:t>
            </a:r>
            <a:r>
              <a:rPr lang="zh-TW" altLang="en-US" dirty="0"/>
              <a:t>有便利溝通的環境或工具</a:t>
            </a:r>
            <a:endParaRPr lang="en-US" altLang="zh-TW" dirty="0"/>
          </a:p>
          <a:p>
            <a:r>
              <a:rPr lang="en-US" altLang="zh-TW" dirty="0"/>
              <a:t>7. </a:t>
            </a:r>
            <a:r>
              <a:rPr lang="zh-TW" altLang="en-US" dirty="0"/>
              <a:t>表達清楚明確</a:t>
            </a:r>
          </a:p>
        </p:txBody>
      </p:sp>
      <p:sp>
        <p:nvSpPr>
          <p:cNvPr id="8" name="圖說文字: 直線 7">
            <a:extLst>
              <a:ext uri="{FF2B5EF4-FFF2-40B4-BE49-F238E27FC236}">
                <a16:creationId xmlns:a16="http://schemas.microsoft.com/office/drawing/2014/main" id="{C4C95CC9-DF32-12E0-E391-83603248DBDD}"/>
              </a:ext>
            </a:extLst>
          </p:cNvPr>
          <p:cNvSpPr/>
          <p:nvPr/>
        </p:nvSpPr>
        <p:spPr>
          <a:xfrm>
            <a:off x="6130137" y="2443886"/>
            <a:ext cx="2916021" cy="1461212"/>
          </a:xfrm>
          <a:prstGeom prst="borderCallout1">
            <a:avLst>
              <a:gd name="adj1" fmla="val 18750"/>
              <a:gd name="adj2" fmla="val -8333"/>
              <a:gd name="adj3" fmla="val 89972"/>
              <a:gd name="adj4" fmla="val -1274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32A3A913-CEA8-830E-9AE3-51C44D2D3C78}"/>
              </a:ext>
            </a:extLst>
          </p:cNvPr>
          <p:cNvSpPr txBox="1"/>
          <p:nvPr/>
        </p:nvSpPr>
        <p:spPr>
          <a:xfrm>
            <a:off x="6207860" y="2479913"/>
            <a:ext cx="28382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1. </a:t>
            </a:r>
            <a:r>
              <a:rPr lang="zh-TW" altLang="en-US" dirty="0"/>
              <a:t>了解幼兒的語言能力起始點</a:t>
            </a:r>
            <a:endParaRPr lang="en-US" altLang="zh-TW" dirty="0"/>
          </a:p>
          <a:p>
            <a:r>
              <a:rPr lang="en-US" altLang="zh-TW" dirty="0"/>
              <a:t>2. </a:t>
            </a:r>
            <a:r>
              <a:rPr lang="zh-TW" altLang="en-US" dirty="0"/>
              <a:t>塑造行為步驟</a:t>
            </a:r>
            <a:endParaRPr lang="en-US" altLang="zh-TW" dirty="0"/>
          </a:p>
          <a:p>
            <a:r>
              <a:rPr lang="en-US" altLang="zh-TW" dirty="0"/>
              <a:t>3. </a:t>
            </a:r>
            <a:r>
              <a:rPr lang="zh-TW" altLang="en-US" dirty="0"/>
              <a:t>示範與模仿</a:t>
            </a:r>
            <a:endParaRPr lang="en-US" altLang="zh-TW" dirty="0"/>
          </a:p>
          <a:p>
            <a:r>
              <a:rPr lang="en-US" altLang="zh-TW" dirty="0"/>
              <a:t>4. </a:t>
            </a:r>
            <a:r>
              <a:rPr lang="zh-TW" altLang="en-US" dirty="0"/>
              <a:t>協助與提示</a:t>
            </a:r>
            <a:endParaRPr lang="en-US" altLang="zh-TW" dirty="0"/>
          </a:p>
          <a:p>
            <a:r>
              <a:rPr lang="en-US" altLang="zh-TW" dirty="0"/>
              <a:t>5. </a:t>
            </a:r>
            <a:r>
              <a:rPr lang="zh-TW" altLang="en-US" dirty="0"/>
              <a:t>食物多元化</a:t>
            </a:r>
            <a:endParaRPr lang="en-US" altLang="zh-TW" dirty="0"/>
          </a:p>
          <a:p>
            <a:r>
              <a:rPr lang="en-US" altLang="zh-TW" dirty="0"/>
              <a:t>6. </a:t>
            </a:r>
            <a:r>
              <a:rPr lang="zh-TW" altLang="en-US" dirty="0"/>
              <a:t>精細與口腔動作協調訓練</a:t>
            </a:r>
          </a:p>
        </p:txBody>
      </p:sp>
      <p:sp>
        <p:nvSpPr>
          <p:cNvPr id="10" name="圖說文字: 直線 9">
            <a:extLst>
              <a:ext uri="{FF2B5EF4-FFF2-40B4-BE49-F238E27FC236}">
                <a16:creationId xmlns:a16="http://schemas.microsoft.com/office/drawing/2014/main" id="{BEA58D29-3814-1226-BC1B-47BAAF44401F}"/>
              </a:ext>
            </a:extLst>
          </p:cNvPr>
          <p:cNvSpPr/>
          <p:nvPr/>
        </p:nvSpPr>
        <p:spPr>
          <a:xfrm>
            <a:off x="564834" y="1443084"/>
            <a:ext cx="2916021" cy="1461212"/>
          </a:xfrm>
          <a:prstGeom prst="borderCallout1">
            <a:avLst>
              <a:gd name="adj1" fmla="val 105858"/>
              <a:gd name="adj2" fmla="val 51121"/>
              <a:gd name="adj3" fmla="val 156055"/>
              <a:gd name="adj4" fmla="val 6527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12118BFC-9725-D480-7328-597017F364CB}"/>
              </a:ext>
            </a:extLst>
          </p:cNvPr>
          <p:cNvSpPr txBox="1"/>
          <p:nvPr/>
        </p:nvSpPr>
        <p:spPr>
          <a:xfrm>
            <a:off x="658921" y="1465181"/>
            <a:ext cx="28382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1. </a:t>
            </a:r>
            <a:r>
              <a:rPr lang="zh-TW" altLang="en-US" dirty="0"/>
              <a:t>適當回應</a:t>
            </a:r>
            <a:endParaRPr lang="en-US" altLang="zh-TW" dirty="0"/>
          </a:p>
          <a:p>
            <a:r>
              <a:rPr lang="en-US" altLang="zh-TW" dirty="0"/>
              <a:t>2. </a:t>
            </a:r>
            <a:r>
              <a:rPr lang="zh-TW" altLang="en-US" dirty="0"/>
              <a:t>正向示範</a:t>
            </a:r>
            <a:endParaRPr lang="en-US" altLang="zh-TW" dirty="0"/>
          </a:p>
          <a:p>
            <a:r>
              <a:rPr lang="en-US" altLang="zh-TW" dirty="0"/>
              <a:t>3. </a:t>
            </a:r>
            <a:r>
              <a:rPr lang="zh-TW" altLang="en-US" dirty="0"/>
              <a:t>互動聊天</a:t>
            </a:r>
            <a:endParaRPr lang="en-US" altLang="zh-TW" dirty="0"/>
          </a:p>
          <a:p>
            <a:r>
              <a:rPr lang="en-US" altLang="zh-TW" dirty="0"/>
              <a:t>4. </a:t>
            </a:r>
            <a:r>
              <a:rPr lang="zh-TW" altLang="en-US" dirty="0"/>
              <a:t>指令明確具體</a:t>
            </a:r>
            <a:endParaRPr lang="en-US" altLang="zh-TW" dirty="0"/>
          </a:p>
          <a:p>
            <a:r>
              <a:rPr lang="en-US" altLang="zh-TW" dirty="0"/>
              <a:t>5. </a:t>
            </a:r>
            <a:r>
              <a:rPr lang="zh-TW" altLang="en-US" dirty="0"/>
              <a:t>運用多元溝通</a:t>
            </a:r>
            <a:endParaRPr lang="en-US" altLang="zh-TW" dirty="0"/>
          </a:p>
          <a:p>
            <a:r>
              <a:rPr lang="en-US" altLang="zh-TW" dirty="0"/>
              <a:t>6. </a:t>
            </a:r>
            <a:r>
              <a:rPr lang="zh-TW" altLang="en-US" dirty="0"/>
              <a:t>一起陪伴</a:t>
            </a:r>
          </a:p>
        </p:txBody>
      </p:sp>
    </p:spTree>
    <p:extLst>
      <p:ext uri="{BB962C8B-B14F-4D97-AF65-F5344CB8AC3E}">
        <p14:creationId xmlns:p14="http://schemas.microsoft.com/office/powerpoint/2010/main" val="37534640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40CEBE7A-7387-9330-598C-8EFAEFAF0C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 altLang="zh-TW" dirty="0"/>
              <a:t>1. </a:t>
            </a:r>
            <a:r>
              <a:rPr lang="zh-TW" altLang="en-US" dirty="0"/>
              <a:t>表達動機的環境</a:t>
            </a:r>
            <a:endParaRPr lang="en-US" altLang="zh-TW" dirty="0"/>
          </a:p>
          <a:p>
            <a:pPr marL="139700" indent="0">
              <a:buNone/>
            </a:pPr>
            <a:r>
              <a:rPr lang="en-US" altLang="zh-TW" dirty="0"/>
              <a:t>2. </a:t>
            </a:r>
            <a:r>
              <a:rPr lang="zh-TW" altLang="en-US" dirty="0"/>
              <a:t>多元刺激的環境</a:t>
            </a:r>
            <a:endParaRPr lang="en-US" altLang="zh-TW" dirty="0"/>
          </a:p>
          <a:p>
            <a:pPr marL="139700" indent="0">
              <a:buNone/>
            </a:pPr>
            <a:r>
              <a:rPr lang="en-US" altLang="zh-TW" dirty="0"/>
              <a:t>3. </a:t>
            </a:r>
            <a:r>
              <a:rPr lang="zh-TW" altLang="en-US" dirty="0"/>
              <a:t>輕鬆沒有壓力的環境</a:t>
            </a:r>
            <a:endParaRPr lang="en-US" altLang="zh-TW" dirty="0"/>
          </a:p>
          <a:p>
            <a:pPr marL="139700" indent="0">
              <a:buNone/>
            </a:pPr>
            <a:r>
              <a:rPr lang="en-US" altLang="zh-TW" dirty="0"/>
              <a:t>4. </a:t>
            </a:r>
            <a:r>
              <a:rPr lang="zh-TW" altLang="en-US" dirty="0"/>
              <a:t>有同儕模範的環境</a:t>
            </a:r>
            <a:endParaRPr lang="en-US" altLang="zh-TW" dirty="0"/>
          </a:p>
          <a:p>
            <a:pPr marL="139700" indent="0">
              <a:buNone/>
            </a:pPr>
            <a:r>
              <a:rPr lang="en-US" altLang="zh-TW" dirty="0"/>
              <a:t>5. </a:t>
            </a:r>
            <a:r>
              <a:rPr lang="zh-TW" altLang="en-US" dirty="0"/>
              <a:t>有架設鷹架的環境</a:t>
            </a:r>
            <a:endParaRPr lang="en-US" altLang="zh-TW" dirty="0"/>
          </a:p>
          <a:p>
            <a:pPr marL="139700" indent="0">
              <a:buNone/>
            </a:pPr>
            <a:r>
              <a:rPr lang="en-US" altLang="zh-TW" dirty="0"/>
              <a:t>6. </a:t>
            </a:r>
            <a:r>
              <a:rPr lang="zh-TW" altLang="en-US" dirty="0"/>
              <a:t>有便利溝通的環境或工具</a:t>
            </a:r>
            <a:endParaRPr lang="en-US" altLang="zh-TW" dirty="0"/>
          </a:p>
          <a:p>
            <a:pPr marL="139700" indent="0">
              <a:buNone/>
            </a:pPr>
            <a:r>
              <a:rPr lang="en-US" altLang="zh-TW" dirty="0"/>
              <a:t>7. </a:t>
            </a:r>
            <a:r>
              <a:rPr lang="zh-TW" altLang="en-US" dirty="0"/>
              <a:t>表達清楚明確</a:t>
            </a:r>
          </a:p>
          <a:p>
            <a:pPr marL="139700" indent="0">
              <a:buNone/>
            </a:pPr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531D83E0-5A14-A733-9CA9-89DCAECF93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環境調整</a:t>
            </a:r>
          </a:p>
        </p:txBody>
      </p:sp>
    </p:spTree>
    <p:extLst>
      <p:ext uri="{BB962C8B-B14F-4D97-AF65-F5344CB8AC3E}">
        <p14:creationId xmlns:p14="http://schemas.microsoft.com/office/powerpoint/2010/main" val="33272333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DC6674F1-367E-A4CB-A2DF-DC76C01EE9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 altLang="zh-TW" dirty="0"/>
              <a:t>1. </a:t>
            </a:r>
            <a:r>
              <a:rPr lang="zh-TW" altLang="en-US" dirty="0"/>
              <a:t>了解幼兒的語言能力起始點</a:t>
            </a:r>
            <a:endParaRPr lang="en-US" altLang="zh-TW" dirty="0"/>
          </a:p>
          <a:p>
            <a:pPr marL="139700" indent="0">
              <a:buNone/>
            </a:pPr>
            <a:r>
              <a:rPr lang="en-US" altLang="zh-TW" dirty="0"/>
              <a:t>2. </a:t>
            </a:r>
            <a:r>
              <a:rPr lang="zh-TW" altLang="en-US" dirty="0"/>
              <a:t>塑造行為步驟</a:t>
            </a:r>
            <a:endParaRPr lang="en-US" altLang="zh-TW" dirty="0"/>
          </a:p>
          <a:p>
            <a:pPr marL="139700" indent="0">
              <a:buNone/>
            </a:pPr>
            <a:r>
              <a:rPr lang="en-US" altLang="zh-TW" dirty="0"/>
              <a:t>3. </a:t>
            </a:r>
            <a:r>
              <a:rPr lang="zh-TW" altLang="en-US" dirty="0"/>
              <a:t>示範與模仿</a:t>
            </a:r>
            <a:endParaRPr lang="en-US" altLang="zh-TW" dirty="0"/>
          </a:p>
          <a:p>
            <a:pPr marL="139700" indent="0">
              <a:buNone/>
            </a:pPr>
            <a:r>
              <a:rPr lang="en-US" altLang="zh-TW" dirty="0"/>
              <a:t>4. </a:t>
            </a:r>
            <a:r>
              <a:rPr lang="zh-TW" altLang="en-US" dirty="0"/>
              <a:t>協助與提示</a:t>
            </a:r>
            <a:endParaRPr lang="en-US" altLang="zh-TW" dirty="0"/>
          </a:p>
          <a:p>
            <a:pPr marL="139700" indent="0">
              <a:buNone/>
            </a:pPr>
            <a:r>
              <a:rPr lang="en-US" altLang="zh-TW" dirty="0"/>
              <a:t>5. </a:t>
            </a:r>
            <a:r>
              <a:rPr lang="zh-TW" altLang="en-US" dirty="0"/>
              <a:t>食物多元化</a:t>
            </a:r>
            <a:endParaRPr lang="en-US" altLang="zh-TW" dirty="0"/>
          </a:p>
          <a:p>
            <a:pPr marL="139700" indent="0">
              <a:buNone/>
            </a:pPr>
            <a:r>
              <a:rPr lang="en-US" altLang="zh-TW" dirty="0"/>
              <a:t>6. </a:t>
            </a:r>
            <a:r>
              <a:rPr lang="zh-TW" altLang="en-US" dirty="0"/>
              <a:t>精細與口腔動作協調訓練</a:t>
            </a:r>
          </a:p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52D0F298-5AA7-A79A-1CCE-235B0F9458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語言行為發展</a:t>
            </a:r>
          </a:p>
        </p:txBody>
      </p:sp>
    </p:spTree>
    <p:extLst>
      <p:ext uri="{BB962C8B-B14F-4D97-AF65-F5344CB8AC3E}">
        <p14:creationId xmlns:p14="http://schemas.microsoft.com/office/powerpoint/2010/main" val="29400585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D6B88409-1FF1-3BAA-2168-69A8F161FE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 altLang="zh-TW" dirty="0"/>
              <a:t>1. </a:t>
            </a:r>
            <a:r>
              <a:rPr lang="zh-TW" altLang="en-US" dirty="0"/>
              <a:t>適當回應</a:t>
            </a:r>
            <a:endParaRPr lang="en-US" altLang="zh-TW" dirty="0"/>
          </a:p>
          <a:p>
            <a:pPr marL="139700" indent="0">
              <a:buNone/>
            </a:pPr>
            <a:r>
              <a:rPr lang="en-US" altLang="zh-TW" dirty="0"/>
              <a:t>2. </a:t>
            </a:r>
            <a:r>
              <a:rPr lang="zh-TW" altLang="en-US" dirty="0"/>
              <a:t>正向示範</a:t>
            </a:r>
            <a:endParaRPr lang="en-US" altLang="zh-TW" dirty="0"/>
          </a:p>
          <a:p>
            <a:pPr marL="139700" indent="0">
              <a:buNone/>
            </a:pPr>
            <a:r>
              <a:rPr lang="en-US" altLang="zh-TW" dirty="0"/>
              <a:t>3. </a:t>
            </a:r>
            <a:r>
              <a:rPr lang="zh-TW" altLang="en-US" dirty="0"/>
              <a:t>互動聊天</a:t>
            </a:r>
            <a:endParaRPr lang="en-US" altLang="zh-TW" dirty="0"/>
          </a:p>
          <a:p>
            <a:pPr marL="139700" indent="0">
              <a:buNone/>
            </a:pPr>
            <a:r>
              <a:rPr lang="en-US" altLang="zh-TW" dirty="0"/>
              <a:t>4. </a:t>
            </a:r>
            <a:r>
              <a:rPr lang="zh-TW" altLang="en-US" dirty="0"/>
              <a:t>指令明確具體</a:t>
            </a:r>
            <a:endParaRPr lang="en-US" altLang="zh-TW" dirty="0"/>
          </a:p>
          <a:p>
            <a:pPr marL="139700" indent="0">
              <a:buNone/>
            </a:pPr>
            <a:r>
              <a:rPr lang="en-US" altLang="zh-TW" dirty="0"/>
              <a:t>5. </a:t>
            </a:r>
            <a:r>
              <a:rPr lang="zh-TW" altLang="en-US" dirty="0"/>
              <a:t>運用多元溝通</a:t>
            </a:r>
            <a:endParaRPr lang="en-US" altLang="zh-TW" dirty="0"/>
          </a:p>
          <a:p>
            <a:pPr marL="139700" indent="0">
              <a:buNone/>
            </a:pPr>
            <a:r>
              <a:rPr lang="en-US" altLang="zh-TW" dirty="0"/>
              <a:t>6. </a:t>
            </a:r>
            <a:r>
              <a:rPr lang="zh-TW" altLang="en-US" dirty="0"/>
              <a:t>一起陪伴</a:t>
            </a:r>
          </a:p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B2C13E8-402A-0FDC-C95B-29A5BE65BE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回應</a:t>
            </a:r>
          </a:p>
        </p:txBody>
      </p:sp>
    </p:spTree>
    <p:extLst>
      <p:ext uri="{BB962C8B-B14F-4D97-AF65-F5344CB8AC3E}">
        <p14:creationId xmlns:p14="http://schemas.microsoft.com/office/powerpoint/2010/main" val="2729554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A102AC62-A090-A296-CED7-A30C132458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強調語言發展與</a:t>
            </a:r>
            <a:r>
              <a:rPr lang="zh-TW" altLang="en-US" dirty="0">
                <a:highlight>
                  <a:srgbClr val="FFFF00"/>
                </a:highlight>
              </a:rPr>
              <a:t>認知發展</a:t>
            </a:r>
            <a:r>
              <a:rPr lang="zh-TW" altLang="en-US" dirty="0"/>
              <a:t>密切相關，語言能力是隨著智力成熟而來。</a:t>
            </a:r>
            <a:r>
              <a:rPr lang="en-US" altLang="zh-TW" dirty="0"/>
              <a:t>(</a:t>
            </a:r>
            <a:r>
              <a:rPr lang="zh-TW" altLang="en-US" dirty="0"/>
              <a:t>皮亞傑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E71128A4-F931-C21D-F5A0-909D8C0E11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zh-TW" altLang="en-US" dirty="0"/>
              <a:t>二、認知發展理論</a:t>
            </a:r>
          </a:p>
        </p:txBody>
      </p:sp>
      <p:pic>
        <p:nvPicPr>
          <p:cNvPr id="6" name="圖片 5" descr="一張含有 文字, 螢幕擷取畫面, 字型, 數字 的圖片&#10;&#10;自動產生的描述">
            <a:extLst>
              <a:ext uri="{FF2B5EF4-FFF2-40B4-BE49-F238E27FC236}">
                <a16:creationId xmlns:a16="http://schemas.microsoft.com/office/drawing/2014/main" id="{539C2D32-289D-454C-09B8-BED6CF7A1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878" y="1730565"/>
            <a:ext cx="7962750" cy="303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414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87696EF5-2041-6B3A-5326-B68B6DA2C3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45920"/>
            <a:ext cx="7704000" cy="2922930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725C1FA-3434-6E80-28D5-91F553A6A3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6646" y="160934"/>
            <a:ext cx="7672500" cy="1338681"/>
          </a:xfrm>
        </p:spPr>
        <p:txBody>
          <a:bodyPr/>
          <a:lstStyle/>
          <a:p>
            <a:pPr algn="l"/>
            <a:r>
              <a:rPr lang="zh-TW" altLang="en-US" dirty="0"/>
              <a:t>你還想到那些可以促進發展遲緩幼兒語言發展的方式</a:t>
            </a:r>
            <a:r>
              <a:rPr lang="en-US" altLang="zh-TW" dirty="0"/>
              <a:t>?</a:t>
            </a:r>
            <a:r>
              <a:rPr lang="zh-TW" altLang="en-US" dirty="0"/>
              <a:t> 可以自行寫在下方，或跟我們分享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067455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8" name="Google Shape;3138;p69"/>
          <p:cNvSpPr txBox="1">
            <a:spLocks noGrp="1"/>
          </p:cNvSpPr>
          <p:nvPr>
            <p:ph type="ctrTitle"/>
          </p:nvPr>
        </p:nvSpPr>
        <p:spPr>
          <a:xfrm>
            <a:off x="720000" y="1896300"/>
            <a:ext cx="7704000" cy="135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</a:t>
            </a:r>
            <a:endParaRPr dirty="0"/>
          </a:p>
        </p:txBody>
      </p:sp>
      <p:sp>
        <p:nvSpPr>
          <p:cNvPr id="3149" name="Google Shape;3149;p69"/>
          <p:cNvSpPr txBox="1"/>
          <p:nvPr/>
        </p:nvSpPr>
        <p:spPr>
          <a:xfrm>
            <a:off x="2646000" y="4360909"/>
            <a:ext cx="3852000" cy="2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Please keep this slide for attribution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A5B1F775-E7B0-BCB3-8A6C-FA794443D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055850"/>
            <a:ext cx="7704000" cy="712792"/>
          </a:xfrm>
        </p:spPr>
        <p:txBody>
          <a:bodyPr/>
          <a:lstStyle/>
          <a:p>
            <a:r>
              <a:rPr lang="zh-TW" altLang="en-US" dirty="0"/>
              <a:t>強調社會環境對於語言發展的重要性，要透過社會互動和文化學習</a:t>
            </a:r>
            <a:r>
              <a:rPr lang="en-US" altLang="zh-TW" dirty="0"/>
              <a:t>(</a:t>
            </a:r>
            <a:r>
              <a:rPr lang="zh-TW" altLang="en-US" dirty="0"/>
              <a:t>重要人示範</a:t>
            </a:r>
            <a:r>
              <a:rPr lang="en-US" altLang="zh-TW" dirty="0"/>
              <a:t>/</a:t>
            </a:r>
            <a:r>
              <a:rPr lang="zh-TW" altLang="en-US" dirty="0"/>
              <a:t>模仿</a:t>
            </a:r>
            <a:r>
              <a:rPr lang="en-US" altLang="zh-TW" dirty="0"/>
              <a:t>)</a:t>
            </a:r>
            <a:r>
              <a:rPr lang="zh-TW" altLang="en-US" dirty="0"/>
              <a:t>。</a:t>
            </a:r>
            <a:r>
              <a:rPr lang="en-US" altLang="zh-TW" dirty="0"/>
              <a:t>(</a:t>
            </a:r>
            <a:r>
              <a:rPr lang="zh-TW" altLang="en-US" dirty="0"/>
              <a:t>維果茲基、班度拉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65A5AE1F-2CFF-66A7-6044-2562F8FEBB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zh-TW" altLang="en-US" dirty="0"/>
              <a:t>三、社會文化理論</a:t>
            </a:r>
          </a:p>
        </p:txBody>
      </p:sp>
      <p:pic>
        <p:nvPicPr>
          <p:cNvPr id="3074" name="Picture 2" descr="壹、前言">
            <a:extLst>
              <a:ext uri="{FF2B5EF4-FFF2-40B4-BE49-F238E27FC236}">
                <a16:creationId xmlns:a16="http://schemas.microsoft.com/office/drawing/2014/main" id="{C263A426-5375-2B3C-EFFC-ECCB3F550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172" y="1873667"/>
            <a:ext cx="5042986" cy="320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052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5FC99210-AD60-0E1C-8B79-2B7A403EB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055850"/>
            <a:ext cx="7704000" cy="821076"/>
          </a:xfrm>
        </p:spPr>
        <p:txBody>
          <a:bodyPr/>
          <a:lstStyle/>
          <a:p>
            <a:r>
              <a:rPr lang="zh-TW" altLang="en-US" dirty="0"/>
              <a:t>語言在特定情境下的使用方式，強調語言功能性為溝通互動 </a:t>
            </a:r>
            <a:r>
              <a:rPr lang="en-US" altLang="zh-TW" dirty="0"/>
              <a:t>(</a:t>
            </a:r>
            <a:r>
              <a:rPr lang="zh-TW" altLang="en-US" dirty="0"/>
              <a:t>奧斯丁、格里斯</a:t>
            </a:r>
            <a:r>
              <a:rPr lang="en-US" altLang="zh-TW" dirty="0"/>
              <a:t>)</a:t>
            </a:r>
            <a:r>
              <a:rPr lang="zh-TW" altLang="en-US" dirty="0"/>
              <a:t>。</a:t>
            </a: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CB495C4F-DAA5-CBB9-8A00-06D70109EF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zh-TW" altLang="en-US" dirty="0"/>
              <a:t>四、語用學理論</a:t>
            </a:r>
          </a:p>
        </p:txBody>
      </p:sp>
      <p:pic>
        <p:nvPicPr>
          <p:cNvPr id="5122" name="Picture 2" descr="和孩子一起玩，盡情享受當下的生命-未來Family">
            <a:extLst>
              <a:ext uri="{FF2B5EF4-FFF2-40B4-BE49-F238E27FC236}">
                <a16:creationId xmlns:a16="http://schemas.microsoft.com/office/drawing/2014/main" id="{6EF6F57F-925D-9E14-3802-C272791C2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422" y="1990975"/>
            <a:ext cx="5335954" cy="27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05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9A90F547-30CF-1634-8F18-7F241B8B18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055850"/>
            <a:ext cx="7704000" cy="760918"/>
          </a:xfrm>
        </p:spPr>
        <p:txBody>
          <a:bodyPr/>
          <a:lstStyle/>
          <a:p>
            <a:r>
              <a:rPr lang="zh-TW" altLang="en-US" dirty="0"/>
              <a:t>強調語言是由音韻和詞彙組合而成，語言發展是透過聽覺和口語模仿而來。</a:t>
            </a: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5A77FA6B-BAB7-F3D4-8EDD-E8DF512503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zh-TW" altLang="en-US" dirty="0"/>
              <a:t>五、語音</a:t>
            </a:r>
            <a:r>
              <a:rPr lang="en-US" altLang="zh-TW" dirty="0"/>
              <a:t>-</a:t>
            </a:r>
            <a:r>
              <a:rPr lang="zh-TW" altLang="en-US" dirty="0"/>
              <a:t>字詞理論</a:t>
            </a:r>
          </a:p>
        </p:txBody>
      </p:sp>
      <p:pic>
        <p:nvPicPr>
          <p:cNvPr id="6146" name="Picture 2" descr="未來Family週刊- 教孩子說話的藝術">
            <a:extLst>
              <a:ext uri="{FF2B5EF4-FFF2-40B4-BE49-F238E27FC236}">
                <a16:creationId xmlns:a16="http://schemas.microsoft.com/office/drawing/2014/main" id="{E44A1517-FE3D-454D-2B3B-EC7796F4D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1816768"/>
            <a:ext cx="504825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984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41179E92-E485-D661-7A9B-E4BCEBC1D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055850"/>
            <a:ext cx="7704000" cy="821076"/>
          </a:xfrm>
        </p:spPr>
        <p:txBody>
          <a:bodyPr/>
          <a:lstStyle/>
          <a:p>
            <a:r>
              <a:rPr lang="zh-TW" altLang="en-US" dirty="0"/>
              <a:t>著重在語言的結構和使用規則上，認為語言是由語法規則所組成 </a:t>
            </a:r>
            <a:r>
              <a:rPr lang="en-US" altLang="zh-TW" dirty="0"/>
              <a:t>(</a:t>
            </a:r>
            <a:r>
              <a:rPr lang="zh-TW" altLang="en-US" dirty="0"/>
              <a:t>查克</a:t>
            </a:r>
            <a:r>
              <a:rPr lang="en-US" altLang="zh-TW" dirty="0"/>
              <a:t>)</a:t>
            </a:r>
            <a:r>
              <a:rPr lang="zh-TW" altLang="en-US" dirty="0"/>
              <a:t>。</a:t>
            </a: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8AA1CCFE-B8E4-2854-F253-57063466F5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zh-TW" altLang="en-US" dirty="0"/>
              <a:t>六、語法理論</a:t>
            </a:r>
          </a:p>
        </p:txBody>
      </p:sp>
      <p:pic>
        <p:nvPicPr>
          <p:cNvPr id="7170" name="Picture 2" descr="一键式文本纠错工具，整合了BERT、ERNIE等多种模型，让您立即享受纠错的便利和效果- 汀、人工智能- 博客园">
            <a:extLst>
              <a:ext uri="{FF2B5EF4-FFF2-40B4-BE49-F238E27FC236}">
                <a16:creationId xmlns:a16="http://schemas.microsoft.com/office/drawing/2014/main" id="{FA38D57A-24DA-44AE-8280-1DF2488D3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69" y="1837823"/>
            <a:ext cx="7110663" cy="298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08567"/>
      </p:ext>
    </p:extLst>
  </p:cSld>
  <p:clrMapOvr>
    <a:masterClrMapping/>
  </p:clrMapOvr>
</p:sld>
</file>

<file path=ppt/theme/theme1.xml><?xml version="1.0" encoding="utf-8"?>
<a:theme xmlns:a="http://schemas.openxmlformats.org/drawingml/2006/main" name="Aqua Marketing Plan by Slidego">
  <a:themeElements>
    <a:clrScheme name="Simple Light">
      <a:dk1>
        <a:srgbClr val="434343"/>
      </a:dk1>
      <a:lt1>
        <a:srgbClr val="FFFFFF"/>
      </a:lt1>
      <a:dk2>
        <a:srgbClr val="073763"/>
      </a:dk2>
      <a:lt2>
        <a:srgbClr val="3D85C6"/>
      </a:lt2>
      <a:accent1>
        <a:srgbClr val="3D85C6"/>
      </a:accent1>
      <a:accent2>
        <a:srgbClr val="B6D7A8"/>
      </a:accent2>
      <a:accent3>
        <a:srgbClr val="9FC5E8"/>
      </a:accent3>
      <a:accent4>
        <a:srgbClr val="9EDCD9"/>
      </a:accent4>
      <a:accent5>
        <a:srgbClr val="93C47D"/>
      </a:accent5>
      <a:accent6>
        <a:srgbClr val="6FA8DC"/>
      </a:accent6>
      <a:hlink>
        <a:srgbClr val="07376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自訂設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3055</Words>
  <Application>Microsoft Office PowerPoint</Application>
  <PresentationFormat>如螢幕大小 (16:9)</PresentationFormat>
  <Paragraphs>223</Paragraphs>
  <Slides>51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51</vt:i4>
      </vt:variant>
    </vt:vector>
  </HeadingPairs>
  <TitlesOfParts>
    <vt:vector size="65" baseType="lpstr">
      <vt:lpstr>Roboto</vt:lpstr>
      <vt:lpstr>標楷體</vt:lpstr>
      <vt:lpstr>Open Sans SemiBold</vt:lpstr>
      <vt:lpstr>Aptos Display</vt:lpstr>
      <vt:lpstr>Arial</vt:lpstr>
      <vt:lpstr>Overpass Black</vt:lpstr>
      <vt:lpstr>Wingdings 2</vt:lpstr>
      <vt:lpstr>Aptos</vt:lpstr>
      <vt:lpstr>Open Sans</vt:lpstr>
      <vt:lpstr>Söhne</vt:lpstr>
      <vt:lpstr>Times New Roman</vt:lpstr>
      <vt:lpstr>Aqua Marketing Plan by Slidego</vt:lpstr>
      <vt:lpstr>1_自訂設計</vt:lpstr>
      <vt:lpstr>自訂設計</vt:lpstr>
      <vt:lpstr>發展遲緩幼兒語言特質與學習輔導</vt:lpstr>
      <vt:lpstr>講座大綱</vt:lpstr>
      <vt:lpstr>一、嬰幼兒語言發展理論與原則</vt:lpstr>
      <vt:lpstr>一、行為主義理論</vt:lpstr>
      <vt:lpstr>二、認知發展理論</vt:lpstr>
      <vt:lpstr>三、社會文化理論</vt:lpstr>
      <vt:lpstr>四、語用學理論</vt:lpstr>
      <vt:lpstr>五、語音-字詞理論</vt:lpstr>
      <vt:lpstr>六、語法理論</vt:lpstr>
      <vt:lpstr>PowerPoint 簡報</vt:lpstr>
      <vt:lpstr>練習一、想一想根據上面的結論，你可以如何啟發或促進小孩的語言?</vt:lpstr>
      <vt:lpstr>二、一般嬰幼兒語言發展歷程</vt:lpstr>
      <vt:lpstr>PowerPoint 簡報</vt:lpstr>
      <vt:lpstr>早期發音及溝通</vt:lpstr>
      <vt:lpstr>PowerPoint 簡報</vt:lpstr>
      <vt:lpstr>布羅卡區的發展</vt:lpstr>
      <vt:lpstr>PowerPoint 簡報</vt:lpstr>
      <vt:lpstr>PowerPoint 簡報</vt:lpstr>
      <vt:lpstr>第一個字詞</vt:lpstr>
      <vt:lpstr>PowerPoint 簡報</vt:lpstr>
      <vt:lpstr>PowerPoint 簡報</vt:lpstr>
      <vt:lpstr>PowerPoint 簡報</vt:lpstr>
      <vt:lpstr>第一個句子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練習二、有個小孩(阿敏)今年兩歲，她是家中獨生女，目前尚未就讀，爸媽都很疼愛她，可是爸媽發現她目前會的單詞非常有限，只限於家人的稱謂(爸爸、媽媽)和一些動作名稱 (要、吃、拿、玩等)，物件名稱只限於薯條、娃。   1. 依照幼兒語言發展歷程，你認為阿敏是否為語言發展遲緩幼兒? 為什麼? 2.  如果他爸媽找你諮詢，你會給予他們甚麼意見?  請將討論答案上傳 https://forms.gle/BrmyXXKuZkSE4ki5A </vt:lpstr>
      <vt:lpstr>三、發展遲緩幼兒語言發展特質</vt:lpstr>
      <vt:lpstr>PowerPoint 簡報</vt:lpstr>
      <vt:lpstr>語言理解能力較弱</vt:lpstr>
      <vt:lpstr>PowerPoint 簡報</vt:lpstr>
      <vt:lpstr>語言表達能力有限</vt:lpstr>
      <vt:lpstr>PowerPoint 簡報</vt:lpstr>
      <vt:lpstr>語言發音不準確</vt:lpstr>
      <vt:lpstr>PowerPoint 簡報</vt:lpstr>
      <vt:lpstr>語言發展步驟較慢</vt:lpstr>
      <vt:lpstr>PowerPoint 簡報</vt:lpstr>
      <vt:lpstr>社交語言能力較弱</vt:lpstr>
      <vt:lpstr>PowerPoint 簡報</vt:lpstr>
      <vt:lpstr>練習三、想一想</vt:lpstr>
      <vt:lpstr>四、發展遲緩幼兒語言發展輔導</vt:lpstr>
      <vt:lpstr>環境調整</vt:lpstr>
      <vt:lpstr>語言行為發展</vt:lpstr>
      <vt:lpstr>回應</vt:lpstr>
      <vt:lpstr>你還想到那些可以促進發展遲緩幼兒語言發展的方式? 可以自行寫在下方，或跟我們分享?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發展遲緩幼兒語言特質與學習輔導</dc:title>
  <dc:creator>CJ</dc:creator>
  <cp:lastModifiedBy>慧倫 吳</cp:lastModifiedBy>
  <cp:revision>7</cp:revision>
  <dcterms:modified xsi:type="dcterms:W3CDTF">2024-04-20T04:35:56Z</dcterms:modified>
</cp:coreProperties>
</file>