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0"/>
  </p:notesMasterIdLst>
  <p:sldIdLst>
    <p:sldId id="256" r:id="rId2"/>
    <p:sldId id="292" r:id="rId3"/>
    <p:sldId id="257" r:id="rId4"/>
    <p:sldId id="310" r:id="rId5"/>
    <p:sldId id="318" r:id="rId6"/>
    <p:sldId id="319" r:id="rId7"/>
    <p:sldId id="311" r:id="rId8"/>
    <p:sldId id="283" r:id="rId9"/>
    <p:sldId id="320" r:id="rId10"/>
    <p:sldId id="321" r:id="rId11"/>
    <p:sldId id="258" r:id="rId12"/>
    <p:sldId id="296" r:id="rId13"/>
    <p:sldId id="260" r:id="rId14"/>
    <p:sldId id="297" r:id="rId15"/>
    <p:sldId id="323" r:id="rId16"/>
    <p:sldId id="324" r:id="rId17"/>
    <p:sldId id="325" r:id="rId18"/>
    <p:sldId id="326" r:id="rId19"/>
    <p:sldId id="327" r:id="rId20"/>
    <p:sldId id="328" r:id="rId21"/>
    <p:sldId id="329" r:id="rId22"/>
    <p:sldId id="330" r:id="rId23"/>
    <p:sldId id="331" r:id="rId24"/>
    <p:sldId id="332" r:id="rId25"/>
    <p:sldId id="333" r:id="rId26"/>
    <p:sldId id="334" r:id="rId27"/>
    <p:sldId id="335" r:id="rId28"/>
    <p:sldId id="336" r:id="rId29"/>
  </p:sldIdLst>
  <p:sldSz cx="9144000" cy="5143500" type="screen16x9"/>
  <p:notesSz cx="9144000" cy="6858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1620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6D27"/>
    <a:srgbClr val="E7EDD8"/>
    <a:srgbClr val="BF87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6" autoAdjust="0"/>
    <p:restoredTop sz="91455" autoAdjust="0"/>
  </p:normalViewPr>
  <p:slideViewPr>
    <p:cSldViewPr snapToGrid="0" showGuides="1">
      <p:cViewPr varScale="1">
        <p:scale>
          <a:sx n="139" d="100"/>
          <a:sy n="139" d="100"/>
        </p:scale>
        <p:origin x="840" y="120"/>
      </p:cViewPr>
      <p:guideLst>
        <p:guide orient="horz" pos="2160"/>
        <p:guide pos="3840"/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姿諺 呂" userId="a2aee63910906db9" providerId="LiveId" clId="{9FA48C1E-5988-4BDA-B13B-4E1A48567A8D}"/>
    <pc:docChg chg="undo modSld modNotesMaster">
      <pc:chgData name="姿諺 呂" userId="a2aee63910906db9" providerId="LiveId" clId="{9FA48C1E-5988-4BDA-B13B-4E1A48567A8D}" dt="2019-05-20T02:39:36.680" v="48"/>
      <pc:docMkLst>
        <pc:docMk/>
      </pc:docMkLst>
      <pc:sldChg chg="modSp">
        <pc:chgData name="姿諺 呂" userId="a2aee63910906db9" providerId="LiveId" clId="{9FA48C1E-5988-4BDA-B13B-4E1A48567A8D}" dt="2019-05-20T02:20:34.214" v="47" actId="255"/>
        <pc:sldMkLst>
          <pc:docMk/>
          <pc:sldMk cId="3767174581" sldId="319"/>
        </pc:sldMkLst>
        <pc:graphicFrameChg chg="mod modGraphic">
          <ac:chgData name="姿諺 呂" userId="a2aee63910906db9" providerId="LiveId" clId="{9FA48C1E-5988-4BDA-B13B-4E1A48567A8D}" dt="2019-05-20T02:20:34.214" v="47" actId="255"/>
          <ac:graphicFrameMkLst>
            <pc:docMk/>
            <pc:sldMk cId="3767174581" sldId="319"/>
            <ac:graphicFrameMk id="8" creationId="{51456C74-100A-4F70-ACAB-6C1238B53C06}"/>
          </ac:graphicFrameMkLst>
        </pc:graphicFrameChg>
      </pc:sldChg>
      <pc:sldChg chg="modSp">
        <pc:chgData name="姿諺 呂" userId="a2aee63910906db9" providerId="LiveId" clId="{9FA48C1E-5988-4BDA-B13B-4E1A48567A8D}" dt="2019-05-20T02:18:19.949" v="19"/>
        <pc:sldMkLst>
          <pc:docMk/>
          <pc:sldMk cId="391393621" sldId="320"/>
        </pc:sldMkLst>
        <pc:spChg chg="mod">
          <ac:chgData name="姿諺 呂" userId="a2aee63910906db9" providerId="LiveId" clId="{9FA48C1E-5988-4BDA-B13B-4E1A48567A8D}" dt="2019-05-20T02:18:19.949" v="19"/>
          <ac:spMkLst>
            <pc:docMk/>
            <pc:sldMk cId="391393621" sldId="320"/>
            <ac:spMk id="13" creationId="{6856F014-2D70-49F1-B22C-93C805FE29D4}"/>
          </ac:spMkLst>
        </pc:spChg>
        <pc:graphicFrameChg chg="mod modGraphic">
          <ac:chgData name="姿諺 呂" userId="a2aee63910906db9" providerId="LiveId" clId="{9FA48C1E-5988-4BDA-B13B-4E1A48567A8D}" dt="2019-05-20T02:17:23.823" v="13"/>
          <ac:graphicFrameMkLst>
            <pc:docMk/>
            <pc:sldMk cId="391393621" sldId="320"/>
            <ac:graphicFrameMk id="5" creationId="{DF79ED6C-8321-4376-9FEE-3586AE12B5C4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2021/11/13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2267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更多模板请关注：https://haosc.taobao.com</a:t>
            </a:r>
          </a:p>
        </p:txBody>
      </p:sp>
    </p:spTree>
    <p:extLst>
      <p:ext uri="{BB962C8B-B14F-4D97-AF65-F5344CB8AC3E}">
        <p14:creationId xmlns:p14="http://schemas.microsoft.com/office/powerpoint/2010/main" val="1540489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/>
              <a:t>要事先說明懲罰為什麼放到最後才用的原因，因為還是要先從增強的策略先使用</a:t>
            </a:r>
            <a:r>
              <a:rPr lang="en-US" altLang="zh-TW" dirty="0"/>
              <a:t>(</a:t>
            </a:r>
            <a:r>
              <a:rPr lang="zh-TW" altLang="en-US" dirty="0"/>
              <a:t>中文</a:t>
            </a:r>
            <a:r>
              <a:rPr lang="en-US" altLang="zh-TW" dirty="0"/>
              <a:t>P74)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03649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9505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06963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29933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81712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09495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8446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BD1A1-86D7-4E99-A29D-02587E070120}" type="datetimeFigureOut">
              <a:rPr lang="zh-CN" altLang="en-US" smtClean="0"/>
              <a:t>2021/11/13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BA313-5E16-4A73-ABCB-ACD04CAE3C4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BD1A1-86D7-4E99-A29D-02587E070120}" type="datetimeFigureOut">
              <a:rPr lang="zh-CN" altLang="en-US" smtClean="0"/>
              <a:t>2021/11/13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BA313-5E16-4A73-ABCB-ACD04CAE3C4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3"/>
            <a:ext cx="1971675" cy="435887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3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BD1A1-86D7-4E99-A29D-02587E070120}" type="datetimeFigureOut">
              <a:rPr lang="zh-CN" altLang="en-US" smtClean="0"/>
              <a:t>2021/11/13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BA313-5E16-4A73-ABCB-ACD04CAE3C4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BD1A1-86D7-4E99-A29D-02587E070120}" type="datetimeFigureOut">
              <a:rPr lang="zh-CN" altLang="en-US" smtClean="0"/>
              <a:t>2021/11/13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BA313-5E16-4A73-ABCB-ACD04CAE3C4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7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7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BD1A1-86D7-4E99-A29D-02587E070120}" type="datetimeFigureOut">
              <a:rPr lang="zh-CN" altLang="en-US" smtClean="0"/>
              <a:t>2021/11/13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BA313-5E16-4A73-ABCB-ACD04CAE3C4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8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218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BD1A1-86D7-4E99-A29D-02587E070120}" type="datetimeFigureOut">
              <a:rPr lang="zh-CN" altLang="en-US" smtClean="0"/>
              <a:t>2021/11/13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BA313-5E16-4A73-ABCB-ACD04CAE3C4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BD1A1-86D7-4E99-A29D-02587E070120}" type="datetimeFigureOut">
              <a:rPr lang="zh-CN" altLang="en-US" smtClean="0"/>
              <a:t>2021/11/13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BA313-5E16-4A73-ABCB-ACD04CAE3C4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BD1A1-86D7-4E99-A29D-02587E070120}" type="datetimeFigureOut">
              <a:rPr lang="zh-CN" altLang="en-US" smtClean="0"/>
              <a:t>2021/11/13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BA313-5E16-4A73-ABCB-ACD04CAE3C4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BD1A1-86D7-4E99-A29D-02587E070120}" type="datetimeFigureOut">
              <a:rPr lang="zh-CN" altLang="en-US" smtClean="0"/>
              <a:t>2021/11/13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BA313-5E16-4A73-ABCB-ACD04CAE3C4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BD1A1-86D7-4E99-A29D-02587E070120}" type="datetimeFigureOut">
              <a:rPr lang="zh-CN" altLang="en-US" smtClean="0"/>
              <a:t>2021/11/13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BA313-5E16-4A73-ABCB-ACD04CAE3C4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BD1A1-86D7-4E99-A29D-02587E070120}" type="datetimeFigureOut">
              <a:rPr lang="zh-CN" altLang="en-US" smtClean="0"/>
              <a:t>2021/11/13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BA313-5E16-4A73-ABCB-ACD04CAE3C4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369218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BD1A1-86D7-4E99-A29D-02587E070120}" type="datetimeFigureOut">
              <a:rPr lang="zh-CN" altLang="en-US" smtClean="0"/>
              <a:t>2021/11/13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BA313-5E16-4A73-ABCB-ACD04CAE3C4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ED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502" y="2038487"/>
            <a:ext cx="2649028" cy="2606980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2633870" y="1033670"/>
            <a:ext cx="6380922" cy="83869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TW" altLang="en-US" sz="5000" dirty="0">
                <a:solidFill>
                  <a:srgbClr val="BF87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透過後效刺激的懲罰</a:t>
            </a:r>
            <a:endParaRPr lang="zh-CN" altLang="en-US" sz="5000" dirty="0">
              <a:solidFill>
                <a:srgbClr val="BF871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14">
            <a:extLst>
              <a:ext uri="{FF2B5EF4-FFF2-40B4-BE49-F238E27FC236}">
                <a16:creationId xmlns:a16="http://schemas.microsoft.com/office/drawing/2014/main" id="{6EC6E862-85E6-4279-8254-12DDE2FBBDAA}"/>
              </a:ext>
            </a:extLst>
          </p:cNvPr>
          <p:cNvSpPr txBox="1"/>
          <p:nvPr/>
        </p:nvSpPr>
        <p:spPr>
          <a:xfrm>
            <a:off x="2920759" y="2537374"/>
            <a:ext cx="5317039" cy="90024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TW" altLang="en-US" sz="1800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國立台中教育大學早期療育研究所</a:t>
            </a:r>
            <a:endParaRPr lang="en-US" altLang="zh-TW" sz="1800" dirty="0" smtClean="0">
              <a:solidFill>
                <a:schemeClr val="accent2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endParaRPr lang="en-US" altLang="zh-CN" sz="1800" dirty="0" smtClean="0">
              <a:solidFill>
                <a:schemeClr val="accent2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1800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吳佩芳</a:t>
            </a:r>
            <a:endParaRPr lang="zh-CN" altLang="en-US" sz="1800" dirty="0">
              <a:solidFill>
                <a:schemeClr val="accent2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ED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22"/>
          <p:cNvSpPr/>
          <p:nvPr/>
        </p:nvSpPr>
        <p:spPr bwMode="auto">
          <a:xfrm>
            <a:off x="4628351" y="1567829"/>
            <a:ext cx="1149217" cy="1378036"/>
          </a:xfrm>
          <a:custGeom>
            <a:avLst/>
            <a:gdLst>
              <a:gd name="T0" fmla="*/ 0 w 285"/>
              <a:gd name="T1" fmla="*/ 0 h 342"/>
              <a:gd name="T2" fmla="*/ 0 w 285"/>
              <a:gd name="T3" fmla="*/ 68 h 342"/>
              <a:gd name="T4" fmla="*/ 52 w 285"/>
              <a:gd name="T5" fmla="*/ 143 h 342"/>
              <a:gd name="T6" fmla="*/ 0 w 285"/>
              <a:gd name="T7" fmla="*/ 217 h 342"/>
              <a:gd name="T8" fmla="*/ 0 w 285"/>
              <a:gd name="T9" fmla="*/ 285 h 342"/>
              <a:gd name="T10" fmla="*/ 86 w 285"/>
              <a:gd name="T11" fmla="*/ 285 h 342"/>
              <a:gd name="T12" fmla="*/ 142 w 285"/>
              <a:gd name="T13" fmla="*/ 342 h 342"/>
              <a:gd name="T14" fmla="*/ 199 w 285"/>
              <a:gd name="T15" fmla="*/ 285 h 342"/>
              <a:gd name="T16" fmla="*/ 285 w 285"/>
              <a:gd name="T17" fmla="*/ 285 h 342"/>
              <a:gd name="T18" fmla="*/ 285 w 285"/>
              <a:gd name="T19" fmla="*/ 0 h 342"/>
              <a:gd name="T20" fmla="*/ 0 w 285"/>
              <a:gd name="T21" fmla="*/ 0 h 3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85" h="342">
                <a:moveTo>
                  <a:pt x="0" y="0"/>
                </a:moveTo>
                <a:cubicBezTo>
                  <a:pt x="0" y="68"/>
                  <a:pt x="0" y="68"/>
                  <a:pt x="0" y="68"/>
                </a:cubicBezTo>
                <a:cubicBezTo>
                  <a:pt x="30" y="79"/>
                  <a:pt x="52" y="108"/>
                  <a:pt x="52" y="143"/>
                </a:cubicBezTo>
                <a:cubicBezTo>
                  <a:pt x="52" y="177"/>
                  <a:pt x="30" y="206"/>
                  <a:pt x="0" y="217"/>
                </a:cubicBezTo>
                <a:cubicBezTo>
                  <a:pt x="0" y="285"/>
                  <a:pt x="0" y="285"/>
                  <a:pt x="0" y="285"/>
                </a:cubicBezTo>
                <a:cubicBezTo>
                  <a:pt x="86" y="285"/>
                  <a:pt x="86" y="285"/>
                  <a:pt x="86" y="285"/>
                </a:cubicBezTo>
                <a:cubicBezTo>
                  <a:pt x="86" y="316"/>
                  <a:pt x="111" y="342"/>
                  <a:pt x="142" y="342"/>
                </a:cubicBezTo>
                <a:cubicBezTo>
                  <a:pt x="173" y="342"/>
                  <a:pt x="199" y="316"/>
                  <a:pt x="199" y="285"/>
                </a:cubicBezTo>
                <a:cubicBezTo>
                  <a:pt x="285" y="285"/>
                  <a:pt x="285" y="285"/>
                  <a:pt x="285" y="285"/>
                </a:cubicBezTo>
                <a:cubicBezTo>
                  <a:pt x="285" y="0"/>
                  <a:pt x="285" y="0"/>
                  <a:pt x="285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886D27"/>
          </a:solidFill>
          <a:ln w="6350">
            <a:noFill/>
          </a:ln>
        </p:spPr>
        <p:txBody>
          <a:bodyPr lIns="68580" tIns="34290" rIns="68580" bIns="34290"/>
          <a:lstStyle/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" name="Freeform 23"/>
          <p:cNvSpPr/>
          <p:nvPr/>
        </p:nvSpPr>
        <p:spPr bwMode="auto">
          <a:xfrm>
            <a:off x="4399532" y="2829747"/>
            <a:ext cx="1378036" cy="1149216"/>
          </a:xfrm>
          <a:custGeom>
            <a:avLst/>
            <a:gdLst>
              <a:gd name="T0" fmla="*/ 274 w 342"/>
              <a:gd name="T1" fmla="*/ 0 h 285"/>
              <a:gd name="T2" fmla="*/ 199 w 342"/>
              <a:gd name="T3" fmla="*/ 52 h 285"/>
              <a:gd name="T4" fmla="*/ 124 w 342"/>
              <a:gd name="T5" fmla="*/ 0 h 285"/>
              <a:gd name="T6" fmla="*/ 57 w 342"/>
              <a:gd name="T7" fmla="*/ 0 h 285"/>
              <a:gd name="T8" fmla="*/ 57 w 342"/>
              <a:gd name="T9" fmla="*/ 86 h 285"/>
              <a:gd name="T10" fmla="*/ 0 w 342"/>
              <a:gd name="T11" fmla="*/ 142 h 285"/>
              <a:gd name="T12" fmla="*/ 57 w 342"/>
              <a:gd name="T13" fmla="*/ 199 h 285"/>
              <a:gd name="T14" fmla="*/ 57 w 342"/>
              <a:gd name="T15" fmla="*/ 285 h 285"/>
              <a:gd name="T16" fmla="*/ 342 w 342"/>
              <a:gd name="T17" fmla="*/ 285 h 285"/>
              <a:gd name="T18" fmla="*/ 342 w 342"/>
              <a:gd name="T19" fmla="*/ 0 h 285"/>
              <a:gd name="T20" fmla="*/ 274 w 342"/>
              <a:gd name="T21" fmla="*/ 0 h 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42" h="285">
                <a:moveTo>
                  <a:pt x="274" y="0"/>
                </a:moveTo>
                <a:cubicBezTo>
                  <a:pt x="263" y="30"/>
                  <a:pt x="234" y="52"/>
                  <a:pt x="199" y="52"/>
                </a:cubicBezTo>
                <a:cubicBezTo>
                  <a:pt x="165" y="52"/>
                  <a:pt x="136" y="30"/>
                  <a:pt x="124" y="0"/>
                </a:cubicBezTo>
                <a:cubicBezTo>
                  <a:pt x="57" y="0"/>
                  <a:pt x="57" y="0"/>
                  <a:pt x="57" y="0"/>
                </a:cubicBezTo>
                <a:cubicBezTo>
                  <a:pt x="57" y="86"/>
                  <a:pt x="57" y="86"/>
                  <a:pt x="57" y="86"/>
                </a:cubicBezTo>
                <a:cubicBezTo>
                  <a:pt x="25" y="86"/>
                  <a:pt x="0" y="111"/>
                  <a:pt x="0" y="142"/>
                </a:cubicBezTo>
                <a:cubicBezTo>
                  <a:pt x="0" y="173"/>
                  <a:pt x="25" y="199"/>
                  <a:pt x="57" y="199"/>
                </a:cubicBezTo>
                <a:cubicBezTo>
                  <a:pt x="57" y="285"/>
                  <a:pt x="57" y="285"/>
                  <a:pt x="57" y="285"/>
                </a:cubicBezTo>
                <a:cubicBezTo>
                  <a:pt x="342" y="285"/>
                  <a:pt x="342" y="285"/>
                  <a:pt x="342" y="285"/>
                </a:cubicBezTo>
                <a:cubicBezTo>
                  <a:pt x="342" y="0"/>
                  <a:pt x="342" y="0"/>
                  <a:pt x="342" y="0"/>
                </a:cubicBezTo>
                <a:lnTo>
                  <a:pt x="274" y="0"/>
                </a:lnTo>
                <a:close/>
              </a:path>
            </a:pathLst>
          </a:custGeom>
          <a:solidFill>
            <a:srgbClr val="BF8714"/>
          </a:solidFill>
          <a:ln>
            <a:noFill/>
          </a:ln>
        </p:spPr>
        <p:txBody>
          <a:bodyPr lIns="68580" tIns="34290" rIns="68580" bIns="34290"/>
          <a:lstStyle/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" name="Freeform 24"/>
          <p:cNvSpPr/>
          <p:nvPr/>
        </p:nvSpPr>
        <p:spPr bwMode="auto">
          <a:xfrm>
            <a:off x="3366433" y="2599221"/>
            <a:ext cx="1149216" cy="1379743"/>
          </a:xfrm>
          <a:custGeom>
            <a:avLst/>
            <a:gdLst>
              <a:gd name="T0" fmla="*/ 285 w 285"/>
              <a:gd name="T1" fmla="*/ 124 h 342"/>
              <a:gd name="T2" fmla="*/ 285 w 285"/>
              <a:gd name="T3" fmla="*/ 57 h 342"/>
              <a:gd name="T4" fmla="*/ 199 w 285"/>
              <a:gd name="T5" fmla="*/ 57 h 342"/>
              <a:gd name="T6" fmla="*/ 142 w 285"/>
              <a:gd name="T7" fmla="*/ 0 h 342"/>
              <a:gd name="T8" fmla="*/ 86 w 285"/>
              <a:gd name="T9" fmla="*/ 57 h 342"/>
              <a:gd name="T10" fmla="*/ 0 w 285"/>
              <a:gd name="T11" fmla="*/ 57 h 342"/>
              <a:gd name="T12" fmla="*/ 0 w 285"/>
              <a:gd name="T13" fmla="*/ 342 h 342"/>
              <a:gd name="T14" fmla="*/ 285 w 285"/>
              <a:gd name="T15" fmla="*/ 342 h 342"/>
              <a:gd name="T16" fmla="*/ 285 w 285"/>
              <a:gd name="T17" fmla="*/ 274 h 342"/>
              <a:gd name="T18" fmla="*/ 233 w 285"/>
              <a:gd name="T19" fmla="*/ 199 h 342"/>
              <a:gd name="T20" fmla="*/ 285 w 285"/>
              <a:gd name="T21" fmla="*/ 124 h 3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85" h="342">
                <a:moveTo>
                  <a:pt x="285" y="124"/>
                </a:moveTo>
                <a:cubicBezTo>
                  <a:pt x="285" y="57"/>
                  <a:pt x="285" y="57"/>
                  <a:pt x="285" y="57"/>
                </a:cubicBezTo>
                <a:cubicBezTo>
                  <a:pt x="199" y="57"/>
                  <a:pt x="199" y="57"/>
                  <a:pt x="199" y="57"/>
                </a:cubicBezTo>
                <a:cubicBezTo>
                  <a:pt x="199" y="25"/>
                  <a:pt x="174" y="0"/>
                  <a:pt x="142" y="0"/>
                </a:cubicBezTo>
                <a:cubicBezTo>
                  <a:pt x="111" y="0"/>
                  <a:pt x="86" y="25"/>
                  <a:pt x="86" y="57"/>
                </a:cubicBezTo>
                <a:cubicBezTo>
                  <a:pt x="0" y="57"/>
                  <a:pt x="0" y="57"/>
                  <a:pt x="0" y="57"/>
                </a:cubicBezTo>
                <a:cubicBezTo>
                  <a:pt x="0" y="342"/>
                  <a:pt x="0" y="342"/>
                  <a:pt x="0" y="342"/>
                </a:cubicBezTo>
                <a:cubicBezTo>
                  <a:pt x="285" y="342"/>
                  <a:pt x="285" y="342"/>
                  <a:pt x="285" y="342"/>
                </a:cubicBezTo>
                <a:cubicBezTo>
                  <a:pt x="285" y="274"/>
                  <a:pt x="285" y="274"/>
                  <a:pt x="285" y="274"/>
                </a:cubicBezTo>
                <a:cubicBezTo>
                  <a:pt x="255" y="263"/>
                  <a:pt x="233" y="234"/>
                  <a:pt x="233" y="199"/>
                </a:cubicBezTo>
                <a:cubicBezTo>
                  <a:pt x="233" y="165"/>
                  <a:pt x="255" y="136"/>
                  <a:pt x="285" y="124"/>
                </a:cubicBezTo>
                <a:close/>
              </a:path>
            </a:pathLst>
          </a:custGeom>
          <a:solidFill>
            <a:srgbClr val="886D27"/>
          </a:solidFill>
          <a:ln w="6350">
            <a:noFill/>
          </a:ln>
        </p:spPr>
        <p:txBody>
          <a:bodyPr lIns="68580" tIns="34290" rIns="68580" bIns="34290"/>
          <a:lstStyle/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" name="Freeform 25"/>
          <p:cNvSpPr/>
          <p:nvPr/>
        </p:nvSpPr>
        <p:spPr bwMode="auto">
          <a:xfrm>
            <a:off x="3366433" y="1567829"/>
            <a:ext cx="1374620" cy="1149217"/>
          </a:xfrm>
          <a:custGeom>
            <a:avLst/>
            <a:gdLst>
              <a:gd name="T0" fmla="*/ 217 w 341"/>
              <a:gd name="T1" fmla="*/ 285 h 285"/>
              <a:gd name="T2" fmla="*/ 285 w 341"/>
              <a:gd name="T3" fmla="*/ 285 h 285"/>
              <a:gd name="T4" fmla="*/ 285 w 341"/>
              <a:gd name="T5" fmla="*/ 199 h 285"/>
              <a:gd name="T6" fmla="*/ 341 w 341"/>
              <a:gd name="T7" fmla="*/ 143 h 285"/>
              <a:gd name="T8" fmla="*/ 285 w 341"/>
              <a:gd name="T9" fmla="*/ 86 h 285"/>
              <a:gd name="T10" fmla="*/ 285 w 341"/>
              <a:gd name="T11" fmla="*/ 0 h 285"/>
              <a:gd name="T12" fmla="*/ 0 w 341"/>
              <a:gd name="T13" fmla="*/ 0 h 285"/>
              <a:gd name="T14" fmla="*/ 0 w 341"/>
              <a:gd name="T15" fmla="*/ 285 h 285"/>
              <a:gd name="T16" fmla="*/ 68 w 341"/>
              <a:gd name="T17" fmla="*/ 285 h 285"/>
              <a:gd name="T18" fmla="*/ 142 w 341"/>
              <a:gd name="T19" fmla="*/ 233 h 285"/>
              <a:gd name="T20" fmla="*/ 217 w 341"/>
              <a:gd name="T21" fmla="*/ 285 h 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41" h="285">
                <a:moveTo>
                  <a:pt x="217" y="285"/>
                </a:moveTo>
                <a:cubicBezTo>
                  <a:pt x="285" y="285"/>
                  <a:pt x="285" y="285"/>
                  <a:pt x="285" y="285"/>
                </a:cubicBezTo>
                <a:cubicBezTo>
                  <a:pt x="285" y="199"/>
                  <a:pt x="285" y="199"/>
                  <a:pt x="285" y="199"/>
                </a:cubicBezTo>
                <a:cubicBezTo>
                  <a:pt x="316" y="199"/>
                  <a:pt x="341" y="174"/>
                  <a:pt x="341" y="143"/>
                </a:cubicBezTo>
                <a:cubicBezTo>
                  <a:pt x="341" y="111"/>
                  <a:pt x="316" y="86"/>
                  <a:pt x="285" y="86"/>
                </a:cubicBezTo>
                <a:cubicBezTo>
                  <a:pt x="285" y="0"/>
                  <a:pt x="285" y="0"/>
                  <a:pt x="28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85"/>
                  <a:pt x="0" y="285"/>
                  <a:pt x="0" y="285"/>
                </a:cubicBezTo>
                <a:cubicBezTo>
                  <a:pt x="68" y="285"/>
                  <a:pt x="68" y="285"/>
                  <a:pt x="68" y="285"/>
                </a:cubicBezTo>
                <a:cubicBezTo>
                  <a:pt x="79" y="255"/>
                  <a:pt x="108" y="233"/>
                  <a:pt x="142" y="233"/>
                </a:cubicBezTo>
                <a:cubicBezTo>
                  <a:pt x="177" y="233"/>
                  <a:pt x="206" y="255"/>
                  <a:pt x="217" y="285"/>
                </a:cubicBezTo>
                <a:close/>
              </a:path>
            </a:pathLst>
          </a:custGeom>
          <a:solidFill>
            <a:srgbClr val="BF8714"/>
          </a:solidFill>
          <a:ln>
            <a:noFill/>
          </a:ln>
        </p:spPr>
        <p:txBody>
          <a:bodyPr lIns="68580" tIns="34290" rIns="68580" bIns="34290"/>
          <a:lstStyle/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" name="Freeform 43"/>
          <p:cNvSpPr>
            <a:spLocks noEditPoints="1"/>
          </p:cNvSpPr>
          <p:nvPr/>
        </p:nvSpPr>
        <p:spPr bwMode="auto">
          <a:xfrm>
            <a:off x="5056806" y="3250761"/>
            <a:ext cx="294144" cy="381671"/>
          </a:xfrm>
          <a:custGeom>
            <a:avLst/>
            <a:gdLst>
              <a:gd name="T0" fmla="*/ 350 w 530"/>
              <a:gd name="T1" fmla="*/ 251 h 687"/>
              <a:gd name="T2" fmla="*/ 265 w 530"/>
              <a:gd name="T3" fmla="*/ 286 h 687"/>
              <a:gd name="T4" fmla="*/ 219 w 530"/>
              <a:gd name="T5" fmla="*/ 277 h 687"/>
              <a:gd name="T6" fmla="*/ 180 w 530"/>
              <a:gd name="T7" fmla="*/ 251 h 687"/>
              <a:gd name="T8" fmla="*/ 157 w 530"/>
              <a:gd name="T9" fmla="*/ 251 h 687"/>
              <a:gd name="T10" fmla="*/ 157 w 530"/>
              <a:gd name="T11" fmla="*/ 274 h 687"/>
              <a:gd name="T12" fmla="*/ 207 w 530"/>
              <a:gd name="T13" fmla="*/ 307 h 687"/>
              <a:gd name="T14" fmla="*/ 265 w 530"/>
              <a:gd name="T15" fmla="*/ 318 h 687"/>
              <a:gd name="T16" fmla="*/ 373 w 530"/>
              <a:gd name="T17" fmla="*/ 274 h 687"/>
              <a:gd name="T18" fmla="*/ 373 w 530"/>
              <a:gd name="T19" fmla="*/ 251 h 687"/>
              <a:gd name="T20" fmla="*/ 350 w 530"/>
              <a:gd name="T21" fmla="*/ 251 h 687"/>
              <a:gd name="T22" fmla="*/ 388 w 530"/>
              <a:gd name="T23" fmla="*/ 599 h 687"/>
              <a:gd name="T24" fmla="*/ 388 w 530"/>
              <a:gd name="T25" fmla="*/ 599 h 687"/>
              <a:gd name="T26" fmla="*/ 142 w 530"/>
              <a:gd name="T27" fmla="*/ 599 h 687"/>
              <a:gd name="T28" fmla="*/ 126 w 530"/>
              <a:gd name="T29" fmla="*/ 615 h 687"/>
              <a:gd name="T30" fmla="*/ 142 w 530"/>
              <a:gd name="T31" fmla="*/ 632 h 687"/>
              <a:gd name="T32" fmla="*/ 388 w 530"/>
              <a:gd name="T33" fmla="*/ 632 h 687"/>
              <a:gd name="T34" fmla="*/ 404 w 530"/>
              <a:gd name="T35" fmla="*/ 615 h 687"/>
              <a:gd name="T36" fmla="*/ 388 w 530"/>
              <a:gd name="T37" fmla="*/ 599 h 687"/>
              <a:gd name="T38" fmla="*/ 530 w 530"/>
              <a:gd name="T39" fmla="*/ 265 h 687"/>
              <a:gd name="T40" fmla="*/ 530 w 530"/>
              <a:gd name="T41" fmla="*/ 265 h 687"/>
              <a:gd name="T42" fmla="*/ 452 w 530"/>
              <a:gd name="T43" fmla="*/ 78 h 687"/>
              <a:gd name="T44" fmla="*/ 265 w 530"/>
              <a:gd name="T45" fmla="*/ 0 h 687"/>
              <a:gd name="T46" fmla="*/ 78 w 530"/>
              <a:gd name="T47" fmla="*/ 78 h 687"/>
              <a:gd name="T48" fmla="*/ 0 w 530"/>
              <a:gd name="T49" fmla="*/ 265 h 687"/>
              <a:gd name="T50" fmla="*/ 34 w 530"/>
              <a:gd name="T51" fmla="*/ 395 h 687"/>
              <a:gd name="T52" fmla="*/ 34 w 530"/>
              <a:gd name="T53" fmla="*/ 395 h 687"/>
              <a:gd name="T54" fmla="*/ 115 w 530"/>
              <a:gd name="T55" fmla="*/ 483 h 687"/>
              <a:gd name="T56" fmla="*/ 115 w 530"/>
              <a:gd name="T57" fmla="*/ 557 h 687"/>
              <a:gd name="T58" fmla="*/ 142 w 530"/>
              <a:gd name="T59" fmla="*/ 584 h 687"/>
              <a:gd name="T60" fmla="*/ 388 w 530"/>
              <a:gd name="T61" fmla="*/ 584 h 687"/>
              <a:gd name="T62" fmla="*/ 415 w 530"/>
              <a:gd name="T63" fmla="*/ 557 h 687"/>
              <a:gd name="T64" fmla="*/ 415 w 530"/>
              <a:gd name="T65" fmla="*/ 483 h 687"/>
              <a:gd name="T66" fmla="*/ 496 w 530"/>
              <a:gd name="T67" fmla="*/ 395 h 687"/>
              <a:gd name="T68" fmla="*/ 496 w 530"/>
              <a:gd name="T69" fmla="*/ 395 h 687"/>
              <a:gd name="T70" fmla="*/ 530 w 530"/>
              <a:gd name="T71" fmla="*/ 265 h 687"/>
              <a:gd name="T72" fmla="*/ 449 w 530"/>
              <a:gd name="T73" fmla="*/ 368 h 687"/>
              <a:gd name="T74" fmla="*/ 449 w 530"/>
              <a:gd name="T75" fmla="*/ 368 h 687"/>
              <a:gd name="T76" fmla="*/ 449 w 530"/>
              <a:gd name="T77" fmla="*/ 368 h 687"/>
              <a:gd name="T78" fmla="*/ 449 w 530"/>
              <a:gd name="T79" fmla="*/ 368 h 687"/>
              <a:gd name="T80" fmla="*/ 374 w 530"/>
              <a:gd name="T81" fmla="*/ 446 h 687"/>
              <a:gd name="T82" fmla="*/ 361 w 530"/>
              <a:gd name="T83" fmla="*/ 469 h 687"/>
              <a:gd name="T84" fmla="*/ 361 w 530"/>
              <a:gd name="T85" fmla="*/ 469 h 687"/>
              <a:gd name="T86" fmla="*/ 361 w 530"/>
              <a:gd name="T87" fmla="*/ 530 h 687"/>
              <a:gd name="T88" fmla="*/ 169 w 530"/>
              <a:gd name="T89" fmla="*/ 530 h 687"/>
              <a:gd name="T90" fmla="*/ 169 w 530"/>
              <a:gd name="T91" fmla="*/ 469 h 687"/>
              <a:gd name="T92" fmla="*/ 154 w 530"/>
              <a:gd name="T93" fmla="*/ 445 h 687"/>
              <a:gd name="T94" fmla="*/ 81 w 530"/>
              <a:gd name="T95" fmla="*/ 368 h 687"/>
              <a:gd name="T96" fmla="*/ 81 w 530"/>
              <a:gd name="T97" fmla="*/ 368 h 687"/>
              <a:gd name="T98" fmla="*/ 54 w 530"/>
              <a:gd name="T99" fmla="*/ 265 h 687"/>
              <a:gd name="T100" fmla="*/ 116 w 530"/>
              <a:gd name="T101" fmla="*/ 116 h 687"/>
              <a:gd name="T102" fmla="*/ 265 w 530"/>
              <a:gd name="T103" fmla="*/ 54 h 687"/>
              <a:gd name="T104" fmla="*/ 414 w 530"/>
              <a:gd name="T105" fmla="*/ 116 h 687"/>
              <a:gd name="T106" fmla="*/ 476 w 530"/>
              <a:gd name="T107" fmla="*/ 265 h 687"/>
              <a:gd name="T108" fmla="*/ 449 w 530"/>
              <a:gd name="T109" fmla="*/ 368 h 687"/>
              <a:gd name="T110" fmla="*/ 336 w 530"/>
              <a:gd name="T111" fmla="*/ 655 h 687"/>
              <a:gd name="T112" fmla="*/ 336 w 530"/>
              <a:gd name="T113" fmla="*/ 655 h 687"/>
              <a:gd name="T114" fmla="*/ 194 w 530"/>
              <a:gd name="T115" fmla="*/ 655 h 687"/>
              <a:gd name="T116" fmla="*/ 178 w 530"/>
              <a:gd name="T117" fmla="*/ 671 h 687"/>
              <a:gd name="T118" fmla="*/ 194 w 530"/>
              <a:gd name="T119" fmla="*/ 687 h 687"/>
              <a:gd name="T120" fmla="*/ 336 w 530"/>
              <a:gd name="T121" fmla="*/ 687 h 687"/>
              <a:gd name="T122" fmla="*/ 353 w 530"/>
              <a:gd name="T123" fmla="*/ 671 h 687"/>
              <a:gd name="T124" fmla="*/ 336 w 530"/>
              <a:gd name="T125" fmla="*/ 655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530" h="687">
                <a:moveTo>
                  <a:pt x="350" y="251"/>
                </a:moveTo>
                <a:cubicBezTo>
                  <a:pt x="329" y="273"/>
                  <a:pt x="299" y="286"/>
                  <a:pt x="265" y="286"/>
                </a:cubicBezTo>
                <a:cubicBezTo>
                  <a:pt x="249" y="286"/>
                  <a:pt x="233" y="283"/>
                  <a:pt x="219" y="277"/>
                </a:cubicBezTo>
                <a:cubicBezTo>
                  <a:pt x="204" y="271"/>
                  <a:pt x="191" y="262"/>
                  <a:pt x="180" y="251"/>
                </a:cubicBezTo>
                <a:cubicBezTo>
                  <a:pt x="173" y="245"/>
                  <a:pt x="163" y="245"/>
                  <a:pt x="157" y="251"/>
                </a:cubicBezTo>
                <a:cubicBezTo>
                  <a:pt x="151" y="257"/>
                  <a:pt x="151" y="267"/>
                  <a:pt x="157" y="274"/>
                </a:cubicBezTo>
                <a:cubicBezTo>
                  <a:pt x="171" y="288"/>
                  <a:pt x="188" y="299"/>
                  <a:pt x="207" y="307"/>
                </a:cubicBezTo>
                <a:cubicBezTo>
                  <a:pt x="225" y="314"/>
                  <a:pt x="244" y="318"/>
                  <a:pt x="265" y="318"/>
                </a:cubicBezTo>
                <a:cubicBezTo>
                  <a:pt x="307" y="318"/>
                  <a:pt x="346" y="301"/>
                  <a:pt x="373" y="274"/>
                </a:cubicBezTo>
                <a:cubicBezTo>
                  <a:pt x="380" y="267"/>
                  <a:pt x="380" y="257"/>
                  <a:pt x="373" y="251"/>
                </a:cubicBezTo>
                <a:cubicBezTo>
                  <a:pt x="367" y="245"/>
                  <a:pt x="357" y="245"/>
                  <a:pt x="350" y="251"/>
                </a:cubicBezTo>
                <a:close/>
                <a:moveTo>
                  <a:pt x="388" y="599"/>
                </a:moveTo>
                <a:cubicBezTo>
                  <a:pt x="388" y="599"/>
                  <a:pt x="388" y="599"/>
                  <a:pt x="388" y="599"/>
                </a:cubicBezTo>
                <a:cubicBezTo>
                  <a:pt x="142" y="599"/>
                  <a:pt x="142" y="599"/>
                  <a:pt x="142" y="599"/>
                </a:cubicBezTo>
                <a:cubicBezTo>
                  <a:pt x="133" y="599"/>
                  <a:pt x="126" y="606"/>
                  <a:pt x="126" y="615"/>
                </a:cubicBezTo>
                <a:cubicBezTo>
                  <a:pt x="126" y="624"/>
                  <a:pt x="133" y="632"/>
                  <a:pt x="142" y="632"/>
                </a:cubicBezTo>
                <a:cubicBezTo>
                  <a:pt x="388" y="632"/>
                  <a:pt x="388" y="632"/>
                  <a:pt x="388" y="632"/>
                </a:cubicBezTo>
                <a:cubicBezTo>
                  <a:pt x="397" y="632"/>
                  <a:pt x="404" y="624"/>
                  <a:pt x="404" y="615"/>
                </a:cubicBezTo>
                <a:cubicBezTo>
                  <a:pt x="404" y="606"/>
                  <a:pt x="397" y="599"/>
                  <a:pt x="388" y="599"/>
                </a:cubicBezTo>
                <a:close/>
                <a:moveTo>
                  <a:pt x="530" y="265"/>
                </a:moveTo>
                <a:cubicBezTo>
                  <a:pt x="530" y="265"/>
                  <a:pt x="530" y="265"/>
                  <a:pt x="530" y="265"/>
                </a:cubicBezTo>
                <a:cubicBezTo>
                  <a:pt x="530" y="192"/>
                  <a:pt x="500" y="126"/>
                  <a:pt x="452" y="78"/>
                </a:cubicBezTo>
                <a:cubicBezTo>
                  <a:pt x="404" y="30"/>
                  <a:pt x="338" y="0"/>
                  <a:pt x="265" y="0"/>
                </a:cubicBezTo>
                <a:cubicBezTo>
                  <a:pt x="192" y="0"/>
                  <a:pt x="126" y="30"/>
                  <a:pt x="78" y="78"/>
                </a:cubicBezTo>
                <a:cubicBezTo>
                  <a:pt x="30" y="126"/>
                  <a:pt x="0" y="192"/>
                  <a:pt x="0" y="265"/>
                </a:cubicBezTo>
                <a:cubicBezTo>
                  <a:pt x="0" y="312"/>
                  <a:pt x="13" y="356"/>
                  <a:pt x="34" y="395"/>
                </a:cubicBezTo>
                <a:cubicBezTo>
                  <a:pt x="34" y="395"/>
                  <a:pt x="34" y="395"/>
                  <a:pt x="34" y="395"/>
                </a:cubicBezTo>
                <a:cubicBezTo>
                  <a:pt x="54" y="430"/>
                  <a:pt x="82" y="460"/>
                  <a:pt x="115" y="483"/>
                </a:cubicBezTo>
                <a:cubicBezTo>
                  <a:pt x="115" y="557"/>
                  <a:pt x="115" y="557"/>
                  <a:pt x="115" y="557"/>
                </a:cubicBezTo>
                <a:cubicBezTo>
                  <a:pt x="115" y="572"/>
                  <a:pt x="127" y="584"/>
                  <a:pt x="142" y="584"/>
                </a:cubicBezTo>
                <a:cubicBezTo>
                  <a:pt x="388" y="584"/>
                  <a:pt x="388" y="584"/>
                  <a:pt x="388" y="584"/>
                </a:cubicBezTo>
                <a:cubicBezTo>
                  <a:pt x="403" y="584"/>
                  <a:pt x="415" y="572"/>
                  <a:pt x="415" y="557"/>
                </a:cubicBezTo>
                <a:cubicBezTo>
                  <a:pt x="415" y="483"/>
                  <a:pt x="415" y="483"/>
                  <a:pt x="415" y="483"/>
                </a:cubicBezTo>
                <a:cubicBezTo>
                  <a:pt x="448" y="460"/>
                  <a:pt x="476" y="430"/>
                  <a:pt x="496" y="395"/>
                </a:cubicBezTo>
                <a:cubicBezTo>
                  <a:pt x="496" y="395"/>
                  <a:pt x="496" y="395"/>
                  <a:pt x="496" y="395"/>
                </a:cubicBezTo>
                <a:cubicBezTo>
                  <a:pt x="517" y="356"/>
                  <a:pt x="530" y="312"/>
                  <a:pt x="530" y="265"/>
                </a:cubicBezTo>
                <a:close/>
                <a:moveTo>
                  <a:pt x="449" y="368"/>
                </a:moveTo>
                <a:cubicBezTo>
                  <a:pt x="449" y="368"/>
                  <a:pt x="449" y="368"/>
                  <a:pt x="449" y="368"/>
                </a:cubicBezTo>
                <a:cubicBezTo>
                  <a:pt x="449" y="368"/>
                  <a:pt x="449" y="368"/>
                  <a:pt x="449" y="368"/>
                </a:cubicBezTo>
                <a:cubicBezTo>
                  <a:pt x="449" y="368"/>
                  <a:pt x="449" y="368"/>
                  <a:pt x="449" y="368"/>
                </a:cubicBezTo>
                <a:cubicBezTo>
                  <a:pt x="431" y="400"/>
                  <a:pt x="405" y="427"/>
                  <a:pt x="374" y="446"/>
                </a:cubicBezTo>
                <a:cubicBezTo>
                  <a:pt x="366" y="451"/>
                  <a:pt x="361" y="460"/>
                  <a:pt x="361" y="469"/>
                </a:cubicBezTo>
                <a:cubicBezTo>
                  <a:pt x="361" y="469"/>
                  <a:pt x="361" y="469"/>
                  <a:pt x="361" y="469"/>
                </a:cubicBezTo>
                <a:cubicBezTo>
                  <a:pt x="361" y="530"/>
                  <a:pt x="361" y="530"/>
                  <a:pt x="361" y="530"/>
                </a:cubicBezTo>
                <a:cubicBezTo>
                  <a:pt x="169" y="530"/>
                  <a:pt x="169" y="530"/>
                  <a:pt x="169" y="530"/>
                </a:cubicBezTo>
                <a:cubicBezTo>
                  <a:pt x="169" y="469"/>
                  <a:pt x="169" y="469"/>
                  <a:pt x="169" y="469"/>
                </a:cubicBezTo>
                <a:cubicBezTo>
                  <a:pt x="169" y="458"/>
                  <a:pt x="162" y="449"/>
                  <a:pt x="154" y="445"/>
                </a:cubicBezTo>
                <a:cubicBezTo>
                  <a:pt x="124" y="426"/>
                  <a:pt x="98" y="399"/>
                  <a:pt x="81" y="368"/>
                </a:cubicBezTo>
                <a:cubicBezTo>
                  <a:pt x="81" y="368"/>
                  <a:pt x="81" y="368"/>
                  <a:pt x="81" y="368"/>
                </a:cubicBezTo>
                <a:cubicBezTo>
                  <a:pt x="64" y="338"/>
                  <a:pt x="54" y="303"/>
                  <a:pt x="54" y="265"/>
                </a:cubicBezTo>
                <a:cubicBezTo>
                  <a:pt x="54" y="207"/>
                  <a:pt x="78" y="154"/>
                  <a:pt x="116" y="116"/>
                </a:cubicBezTo>
                <a:cubicBezTo>
                  <a:pt x="154" y="78"/>
                  <a:pt x="207" y="54"/>
                  <a:pt x="265" y="54"/>
                </a:cubicBezTo>
                <a:cubicBezTo>
                  <a:pt x="323" y="54"/>
                  <a:pt x="376" y="78"/>
                  <a:pt x="414" y="116"/>
                </a:cubicBezTo>
                <a:cubicBezTo>
                  <a:pt x="452" y="154"/>
                  <a:pt x="476" y="207"/>
                  <a:pt x="476" y="265"/>
                </a:cubicBezTo>
                <a:cubicBezTo>
                  <a:pt x="476" y="303"/>
                  <a:pt x="466" y="338"/>
                  <a:pt x="449" y="368"/>
                </a:cubicBezTo>
                <a:close/>
                <a:moveTo>
                  <a:pt x="336" y="655"/>
                </a:moveTo>
                <a:cubicBezTo>
                  <a:pt x="336" y="655"/>
                  <a:pt x="336" y="655"/>
                  <a:pt x="336" y="655"/>
                </a:cubicBezTo>
                <a:cubicBezTo>
                  <a:pt x="194" y="655"/>
                  <a:pt x="194" y="655"/>
                  <a:pt x="194" y="655"/>
                </a:cubicBezTo>
                <a:cubicBezTo>
                  <a:pt x="185" y="655"/>
                  <a:pt x="178" y="662"/>
                  <a:pt x="178" y="671"/>
                </a:cubicBezTo>
                <a:cubicBezTo>
                  <a:pt x="178" y="680"/>
                  <a:pt x="185" y="687"/>
                  <a:pt x="194" y="687"/>
                </a:cubicBezTo>
                <a:cubicBezTo>
                  <a:pt x="336" y="687"/>
                  <a:pt x="336" y="687"/>
                  <a:pt x="336" y="687"/>
                </a:cubicBezTo>
                <a:cubicBezTo>
                  <a:pt x="345" y="687"/>
                  <a:pt x="353" y="680"/>
                  <a:pt x="353" y="671"/>
                </a:cubicBezTo>
                <a:cubicBezTo>
                  <a:pt x="353" y="662"/>
                  <a:pt x="345" y="655"/>
                  <a:pt x="336" y="655"/>
                </a:cubicBezTo>
                <a:close/>
              </a:path>
            </a:pathLst>
          </a:custGeom>
          <a:solidFill>
            <a:srgbClr val="F4F5F7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Freeform 72"/>
          <p:cNvSpPr>
            <a:spLocks noEditPoints="1"/>
          </p:cNvSpPr>
          <p:nvPr/>
        </p:nvSpPr>
        <p:spPr bwMode="auto">
          <a:xfrm>
            <a:off x="3754941" y="1916990"/>
            <a:ext cx="372200" cy="373810"/>
          </a:xfrm>
          <a:custGeom>
            <a:avLst/>
            <a:gdLst>
              <a:gd name="T0" fmla="*/ 179 w 746"/>
              <a:gd name="T1" fmla="*/ 167 h 749"/>
              <a:gd name="T2" fmla="*/ 225 w 746"/>
              <a:gd name="T3" fmla="*/ 98 h 749"/>
              <a:gd name="T4" fmla="*/ 68 w 746"/>
              <a:gd name="T5" fmla="*/ 204 h 749"/>
              <a:gd name="T6" fmla="*/ 332 w 746"/>
              <a:gd name="T7" fmla="*/ 204 h 749"/>
              <a:gd name="T8" fmla="*/ 285 w 746"/>
              <a:gd name="T9" fmla="*/ 205 h 749"/>
              <a:gd name="T10" fmla="*/ 262 w 746"/>
              <a:gd name="T11" fmla="*/ 183 h 749"/>
              <a:gd name="T12" fmla="*/ 248 w 746"/>
              <a:gd name="T13" fmla="*/ 121 h 749"/>
              <a:gd name="T14" fmla="*/ 583 w 746"/>
              <a:gd name="T15" fmla="*/ 380 h 749"/>
              <a:gd name="T16" fmla="*/ 734 w 746"/>
              <a:gd name="T17" fmla="*/ 530 h 749"/>
              <a:gd name="T18" fmla="*/ 564 w 746"/>
              <a:gd name="T19" fmla="*/ 738 h 749"/>
              <a:gd name="T20" fmla="*/ 525 w 746"/>
              <a:gd name="T21" fmla="*/ 738 h 749"/>
              <a:gd name="T22" fmla="*/ 224 w 746"/>
              <a:gd name="T23" fmla="*/ 738 h 749"/>
              <a:gd name="T24" fmla="*/ 30 w 746"/>
              <a:gd name="T25" fmla="*/ 746 h 749"/>
              <a:gd name="T26" fmla="*/ 3 w 746"/>
              <a:gd name="T27" fmla="*/ 544 h 749"/>
              <a:gd name="T28" fmla="*/ 162 w 746"/>
              <a:gd name="T29" fmla="*/ 374 h 749"/>
              <a:gd name="T30" fmla="*/ 11 w 746"/>
              <a:gd name="T31" fmla="*/ 185 h 749"/>
              <a:gd name="T32" fmla="*/ 219 w 746"/>
              <a:gd name="T33" fmla="*/ 15 h 749"/>
              <a:gd name="T34" fmla="*/ 508 w 746"/>
              <a:gd name="T35" fmla="*/ 28 h 749"/>
              <a:gd name="T36" fmla="*/ 736 w 746"/>
              <a:gd name="T37" fmla="*/ 160 h 749"/>
              <a:gd name="T38" fmla="*/ 583 w 746"/>
              <a:gd name="T39" fmla="*/ 380 h 749"/>
              <a:gd name="T40" fmla="*/ 413 w 746"/>
              <a:gd name="T41" fmla="*/ 549 h 749"/>
              <a:gd name="T42" fmla="*/ 677 w 746"/>
              <a:gd name="T43" fmla="*/ 549 h 749"/>
              <a:gd name="T44" fmla="*/ 607 w 746"/>
              <a:gd name="T45" fmla="*/ 573 h 749"/>
              <a:gd name="T46" fmla="*/ 584 w 746"/>
              <a:gd name="T47" fmla="*/ 550 h 749"/>
              <a:gd name="T48" fmla="*/ 593 w 746"/>
              <a:gd name="T49" fmla="*/ 466 h 749"/>
              <a:gd name="T50" fmla="*/ 547 w 746"/>
              <a:gd name="T51" fmla="*/ 489 h 749"/>
              <a:gd name="T52" fmla="*/ 570 w 746"/>
              <a:gd name="T53" fmla="*/ 443 h 749"/>
              <a:gd name="T54" fmla="*/ 413 w 746"/>
              <a:gd name="T55" fmla="*/ 549 h 749"/>
              <a:gd name="T56" fmla="*/ 155 w 746"/>
              <a:gd name="T57" fmla="*/ 646 h 749"/>
              <a:gd name="T58" fmla="*/ 516 w 746"/>
              <a:gd name="T59" fmla="*/ 181 h 749"/>
              <a:gd name="T60" fmla="*/ 155 w 746"/>
              <a:gd name="T61" fmla="*/ 646 h 749"/>
              <a:gd name="T62" fmla="*/ 602 w 746"/>
              <a:gd name="T63" fmla="*/ 221 h 749"/>
              <a:gd name="T64" fmla="*/ 603 w 746"/>
              <a:gd name="T65" fmla="*/ 222 h 749"/>
              <a:gd name="T66" fmla="*/ 603 w 746"/>
              <a:gd name="T67" fmla="*/ 223 h 749"/>
              <a:gd name="T68" fmla="*/ 682 w 746"/>
              <a:gd name="T69" fmla="*/ 205 h 749"/>
              <a:gd name="T70" fmla="*/ 576 w 746"/>
              <a:gd name="T71" fmla="*/ 68 h 749"/>
              <a:gd name="T72" fmla="*/ 496 w 746"/>
              <a:gd name="T73" fmla="*/ 115 h 749"/>
              <a:gd name="T74" fmla="*/ 527 w 746"/>
              <a:gd name="T75" fmla="*/ 146 h 749"/>
              <a:gd name="T76" fmla="*/ 527 w 746"/>
              <a:gd name="T77" fmla="*/ 147 h 749"/>
              <a:gd name="T78" fmla="*/ 528 w 746"/>
              <a:gd name="T79" fmla="*/ 147 h 749"/>
              <a:gd name="T80" fmla="*/ 602 w 746"/>
              <a:gd name="T81" fmla="*/ 221 h 749"/>
              <a:gd name="T82" fmla="*/ 602 w 746"/>
              <a:gd name="T83" fmla="*/ 221 h 749"/>
              <a:gd name="T84" fmla="*/ 591 w 746"/>
              <a:gd name="T85" fmla="*/ 256 h 749"/>
              <a:gd name="T86" fmla="*/ 197 w 746"/>
              <a:gd name="T87" fmla="*/ 689 h 749"/>
              <a:gd name="T88" fmla="*/ 591 w 746"/>
              <a:gd name="T89" fmla="*/ 256 h 749"/>
              <a:gd name="T90" fmla="*/ 80 w 746"/>
              <a:gd name="T91" fmla="*/ 572 h 749"/>
              <a:gd name="T92" fmla="*/ 474 w 746"/>
              <a:gd name="T93" fmla="*/ 138 h 749"/>
              <a:gd name="T94" fmla="*/ 80 w 746"/>
              <a:gd name="T95" fmla="*/ 572 h 749"/>
              <a:gd name="T96" fmla="*/ 57 w 746"/>
              <a:gd name="T97" fmla="*/ 594 h 749"/>
              <a:gd name="T98" fmla="*/ 155 w 746"/>
              <a:gd name="T99" fmla="*/ 693 h 7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746" h="749">
                <a:moveTo>
                  <a:pt x="201" y="167"/>
                </a:moveTo>
                <a:cubicBezTo>
                  <a:pt x="195" y="174"/>
                  <a:pt x="185" y="174"/>
                  <a:pt x="179" y="167"/>
                </a:cubicBezTo>
                <a:cubicBezTo>
                  <a:pt x="172" y="161"/>
                  <a:pt x="172" y="151"/>
                  <a:pt x="179" y="145"/>
                </a:cubicBezTo>
                <a:cubicBezTo>
                  <a:pt x="225" y="98"/>
                  <a:pt x="225" y="98"/>
                  <a:pt x="225" y="98"/>
                </a:cubicBezTo>
                <a:cubicBezTo>
                  <a:pt x="200" y="72"/>
                  <a:pt x="200" y="72"/>
                  <a:pt x="200" y="72"/>
                </a:cubicBezTo>
                <a:cubicBezTo>
                  <a:pt x="68" y="204"/>
                  <a:pt x="68" y="204"/>
                  <a:pt x="68" y="204"/>
                </a:cubicBezTo>
                <a:cubicBezTo>
                  <a:pt x="200" y="336"/>
                  <a:pt x="200" y="336"/>
                  <a:pt x="200" y="336"/>
                </a:cubicBezTo>
                <a:cubicBezTo>
                  <a:pt x="332" y="204"/>
                  <a:pt x="332" y="204"/>
                  <a:pt x="332" y="204"/>
                </a:cubicBezTo>
                <a:cubicBezTo>
                  <a:pt x="309" y="181"/>
                  <a:pt x="309" y="181"/>
                  <a:pt x="309" y="181"/>
                </a:cubicBezTo>
                <a:cubicBezTo>
                  <a:pt x="285" y="205"/>
                  <a:pt x="285" y="205"/>
                  <a:pt x="285" y="205"/>
                </a:cubicBezTo>
                <a:cubicBezTo>
                  <a:pt x="279" y="212"/>
                  <a:pt x="269" y="212"/>
                  <a:pt x="262" y="205"/>
                </a:cubicBezTo>
                <a:cubicBezTo>
                  <a:pt x="256" y="199"/>
                  <a:pt x="256" y="189"/>
                  <a:pt x="262" y="183"/>
                </a:cubicBezTo>
                <a:cubicBezTo>
                  <a:pt x="286" y="159"/>
                  <a:pt x="286" y="159"/>
                  <a:pt x="286" y="159"/>
                </a:cubicBezTo>
                <a:cubicBezTo>
                  <a:pt x="248" y="121"/>
                  <a:pt x="248" y="121"/>
                  <a:pt x="248" y="121"/>
                </a:cubicBezTo>
                <a:cubicBezTo>
                  <a:pt x="201" y="167"/>
                  <a:pt x="201" y="167"/>
                  <a:pt x="201" y="167"/>
                </a:cubicBezTo>
                <a:close/>
                <a:moveTo>
                  <a:pt x="583" y="380"/>
                </a:moveTo>
                <a:cubicBezTo>
                  <a:pt x="583" y="380"/>
                  <a:pt x="583" y="380"/>
                  <a:pt x="583" y="380"/>
                </a:cubicBezTo>
                <a:cubicBezTo>
                  <a:pt x="734" y="530"/>
                  <a:pt x="734" y="530"/>
                  <a:pt x="734" y="530"/>
                </a:cubicBezTo>
                <a:cubicBezTo>
                  <a:pt x="744" y="541"/>
                  <a:pt x="744" y="558"/>
                  <a:pt x="734" y="568"/>
                </a:cubicBezTo>
                <a:cubicBezTo>
                  <a:pt x="564" y="738"/>
                  <a:pt x="564" y="738"/>
                  <a:pt x="564" y="738"/>
                </a:cubicBezTo>
                <a:cubicBezTo>
                  <a:pt x="554" y="749"/>
                  <a:pt x="536" y="749"/>
                  <a:pt x="526" y="738"/>
                </a:cubicBezTo>
                <a:cubicBezTo>
                  <a:pt x="525" y="738"/>
                  <a:pt x="525" y="738"/>
                  <a:pt x="525" y="738"/>
                </a:cubicBezTo>
                <a:cubicBezTo>
                  <a:pt x="375" y="587"/>
                  <a:pt x="375" y="587"/>
                  <a:pt x="375" y="587"/>
                </a:cubicBezTo>
                <a:cubicBezTo>
                  <a:pt x="224" y="738"/>
                  <a:pt x="224" y="738"/>
                  <a:pt x="224" y="738"/>
                </a:cubicBezTo>
                <a:cubicBezTo>
                  <a:pt x="219" y="743"/>
                  <a:pt x="212" y="746"/>
                  <a:pt x="205" y="746"/>
                </a:cubicBezTo>
                <a:cubicBezTo>
                  <a:pt x="30" y="746"/>
                  <a:pt x="30" y="746"/>
                  <a:pt x="30" y="746"/>
                </a:cubicBezTo>
                <a:cubicBezTo>
                  <a:pt x="14" y="746"/>
                  <a:pt x="3" y="734"/>
                  <a:pt x="3" y="719"/>
                </a:cubicBezTo>
                <a:cubicBezTo>
                  <a:pt x="3" y="660"/>
                  <a:pt x="3" y="602"/>
                  <a:pt x="3" y="544"/>
                </a:cubicBezTo>
                <a:cubicBezTo>
                  <a:pt x="3" y="537"/>
                  <a:pt x="6" y="530"/>
                  <a:pt x="11" y="525"/>
                </a:cubicBezTo>
                <a:cubicBezTo>
                  <a:pt x="162" y="374"/>
                  <a:pt x="162" y="374"/>
                  <a:pt x="162" y="374"/>
                </a:cubicBezTo>
                <a:cubicBezTo>
                  <a:pt x="11" y="223"/>
                  <a:pt x="11" y="223"/>
                  <a:pt x="11" y="223"/>
                </a:cubicBezTo>
                <a:cubicBezTo>
                  <a:pt x="0" y="213"/>
                  <a:pt x="0" y="196"/>
                  <a:pt x="11" y="185"/>
                </a:cubicBezTo>
                <a:cubicBezTo>
                  <a:pt x="181" y="15"/>
                  <a:pt x="181" y="15"/>
                  <a:pt x="181" y="15"/>
                </a:cubicBezTo>
                <a:cubicBezTo>
                  <a:pt x="191" y="5"/>
                  <a:pt x="208" y="5"/>
                  <a:pt x="219" y="15"/>
                </a:cubicBezTo>
                <a:cubicBezTo>
                  <a:pt x="370" y="166"/>
                  <a:pt x="370" y="166"/>
                  <a:pt x="370" y="166"/>
                </a:cubicBezTo>
                <a:cubicBezTo>
                  <a:pt x="508" y="28"/>
                  <a:pt x="508" y="28"/>
                  <a:pt x="508" y="28"/>
                </a:cubicBezTo>
                <a:cubicBezTo>
                  <a:pt x="538" y="0"/>
                  <a:pt x="586" y="1"/>
                  <a:pt x="614" y="30"/>
                </a:cubicBezTo>
                <a:cubicBezTo>
                  <a:pt x="647" y="62"/>
                  <a:pt x="720" y="119"/>
                  <a:pt x="736" y="160"/>
                </a:cubicBezTo>
                <a:cubicBezTo>
                  <a:pt x="746" y="189"/>
                  <a:pt x="742" y="220"/>
                  <a:pt x="720" y="243"/>
                </a:cubicBezTo>
                <a:cubicBezTo>
                  <a:pt x="583" y="380"/>
                  <a:pt x="583" y="380"/>
                  <a:pt x="583" y="380"/>
                </a:cubicBezTo>
                <a:close/>
                <a:moveTo>
                  <a:pt x="413" y="549"/>
                </a:moveTo>
                <a:cubicBezTo>
                  <a:pt x="413" y="549"/>
                  <a:pt x="413" y="549"/>
                  <a:pt x="413" y="549"/>
                </a:cubicBezTo>
                <a:cubicBezTo>
                  <a:pt x="545" y="682"/>
                  <a:pt x="545" y="682"/>
                  <a:pt x="545" y="682"/>
                </a:cubicBezTo>
                <a:cubicBezTo>
                  <a:pt x="677" y="549"/>
                  <a:pt x="677" y="549"/>
                  <a:pt x="677" y="549"/>
                </a:cubicBezTo>
                <a:cubicBezTo>
                  <a:pt x="654" y="526"/>
                  <a:pt x="654" y="526"/>
                  <a:pt x="654" y="526"/>
                </a:cubicBezTo>
                <a:cubicBezTo>
                  <a:pt x="607" y="573"/>
                  <a:pt x="607" y="573"/>
                  <a:pt x="607" y="573"/>
                </a:cubicBezTo>
                <a:cubicBezTo>
                  <a:pt x="601" y="580"/>
                  <a:pt x="591" y="580"/>
                  <a:pt x="584" y="573"/>
                </a:cubicBezTo>
                <a:cubicBezTo>
                  <a:pt x="578" y="567"/>
                  <a:pt x="578" y="557"/>
                  <a:pt x="584" y="550"/>
                </a:cubicBezTo>
                <a:cubicBezTo>
                  <a:pt x="631" y="504"/>
                  <a:pt x="631" y="504"/>
                  <a:pt x="631" y="504"/>
                </a:cubicBezTo>
                <a:cubicBezTo>
                  <a:pt x="593" y="466"/>
                  <a:pt x="593" y="466"/>
                  <a:pt x="593" y="466"/>
                </a:cubicBezTo>
                <a:cubicBezTo>
                  <a:pt x="569" y="489"/>
                  <a:pt x="569" y="489"/>
                  <a:pt x="569" y="489"/>
                </a:cubicBezTo>
                <a:cubicBezTo>
                  <a:pt x="563" y="496"/>
                  <a:pt x="553" y="496"/>
                  <a:pt x="547" y="489"/>
                </a:cubicBezTo>
                <a:cubicBezTo>
                  <a:pt x="540" y="483"/>
                  <a:pt x="540" y="473"/>
                  <a:pt x="547" y="466"/>
                </a:cubicBezTo>
                <a:cubicBezTo>
                  <a:pt x="570" y="443"/>
                  <a:pt x="570" y="443"/>
                  <a:pt x="570" y="443"/>
                </a:cubicBezTo>
                <a:cubicBezTo>
                  <a:pt x="545" y="417"/>
                  <a:pt x="545" y="417"/>
                  <a:pt x="545" y="417"/>
                </a:cubicBezTo>
                <a:cubicBezTo>
                  <a:pt x="413" y="549"/>
                  <a:pt x="413" y="549"/>
                  <a:pt x="413" y="549"/>
                </a:cubicBezTo>
                <a:close/>
                <a:moveTo>
                  <a:pt x="155" y="646"/>
                </a:moveTo>
                <a:cubicBezTo>
                  <a:pt x="155" y="646"/>
                  <a:pt x="155" y="646"/>
                  <a:pt x="155" y="646"/>
                </a:cubicBezTo>
                <a:cubicBezTo>
                  <a:pt x="293" y="509"/>
                  <a:pt x="431" y="371"/>
                  <a:pt x="568" y="233"/>
                </a:cubicBezTo>
                <a:cubicBezTo>
                  <a:pt x="551" y="216"/>
                  <a:pt x="533" y="198"/>
                  <a:pt x="516" y="181"/>
                </a:cubicBezTo>
                <a:cubicBezTo>
                  <a:pt x="103" y="594"/>
                  <a:pt x="103" y="594"/>
                  <a:pt x="103" y="594"/>
                </a:cubicBezTo>
                <a:cubicBezTo>
                  <a:pt x="155" y="646"/>
                  <a:pt x="155" y="646"/>
                  <a:pt x="155" y="646"/>
                </a:cubicBezTo>
                <a:close/>
                <a:moveTo>
                  <a:pt x="602" y="221"/>
                </a:moveTo>
                <a:cubicBezTo>
                  <a:pt x="602" y="221"/>
                  <a:pt x="602" y="221"/>
                  <a:pt x="602" y="221"/>
                </a:cubicBezTo>
                <a:cubicBezTo>
                  <a:pt x="603" y="222"/>
                  <a:pt x="603" y="222"/>
                  <a:pt x="603" y="222"/>
                </a:cubicBezTo>
                <a:cubicBezTo>
                  <a:pt x="603" y="222"/>
                  <a:pt x="603" y="222"/>
                  <a:pt x="603" y="222"/>
                </a:cubicBezTo>
                <a:cubicBezTo>
                  <a:pt x="603" y="222"/>
                  <a:pt x="603" y="222"/>
                  <a:pt x="603" y="222"/>
                </a:cubicBezTo>
                <a:cubicBezTo>
                  <a:pt x="603" y="223"/>
                  <a:pt x="603" y="223"/>
                  <a:pt x="603" y="223"/>
                </a:cubicBezTo>
                <a:cubicBezTo>
                  <a:pt x="634" y="253"/>
                  <a:pt x="634" y="253"/>
                  <a:pt x="634" y="253"/>
                </a:cubicBezTo>
                <a:cubicBezTo>
                  <a:pt x="682" y="205"/>
                  <a:pt x="682" y="205"/>
                  <a:pt x="682" y="205"/>
                </a:cubicBezTo>
                <a:cubicBezTo>
                  <a:pt x="690" y="197"/>
                  <a:pt x="690" y="181"/>
                  <a:pt x="682" y="173"/>
                </a:cubicBezTo>
                <a:cubicBezTo>
                  <a:pt x="647" y="138"/>
                  <a:pt x="611" y="103"/>
                  <a:pt x="576" y="68"/>
                </a:cubicBezTo>
                <a:cubicBezTo>
                  <a:pt x="568" y="59"/>
                  <a:pt x="554" y="59"/>
                  <a:pt x="545" y="67"/>
                </a:cubicBezTo>
                <a:cubicBezTo>
                  <a:pt x="496" y="115"/>
                  <a:pt x="496" y="115"/>
                  <a:pt x="496" y="115"/>
                </a:cubicBezTo>
                <a:cubicBezTo>
                  <a:pt x="527" y="146"/>
                  <a:pt x="527" y="146"/>
                  <a:pt x="527" y="146"/>
                </a:cubicBezTo>
                <a:cubicBezTo>
                  <a:pt x="527" y="146"/>
                  <a:pt x="527" y="146"/>
                  <a:pt x="527" y="146"/>
                </a:cubicBezTo>
                <a:cubicBezTo>
                  <a:pt x="527" y="146"/>
                  <a:pt x="527" y="146"/>
                  <a:pt x="527" y="146"/>
                </a:cubicBezTo>
                <a:cubicBezTo>
                  <a:pt x="527" y="147"/>
                  <a:pt x="527" y="147"/>
                  <a:pt x="527" y="147"/>
                </a:cubicBezTo>
                <a:cubicBezTo>
                  <a:pt x="528" y="147"/>
                  <a:pt x="528" y="147"/>
                  <a:pt x="528" y="147"/>
                </a:cubicBezTo>
                <a:cubicBezTo>
                  <a:pt x="528" y="147"/>
                  <a:pt x="528" y="147"/>
                  <a:pt x="528" y="147"/>
                </a:cubicBezTo>
                <a:cubicBezTo>
                  <a:pt x="528" y="148"/>
                  <a:pt x="528" y="148"/>
                  <a:pt x="528" y="148"/>
                </a:cubicBezTo>
                <a:cubicBezTo>
                  <a:pt x="602" y="221"/>
                  <a:pt x="602" y="221"/>
                  <a:pt x="602" y="221"/>
                </a:cubicBezTo>
                <a:cubicBezTo>
                  <a:pt x="602" y="221"/>
                  <a:pt x="602" y="221"/>
                  <a:pt x="602" y="221"/>
                </a:cubicBezTo>
                <a:cubicBezTo>
                  <a:pt x="602" y="221"/>
                  <a:pt x="602" y="221"/>
                  <a:pt x="602" y="221"/>
                </a:cubicBezTo>
                <a:close/>
                <a:moveTo>
                  <a:pt x="591" y="256"/>
                </a:moveTo>
                <a:cubicBezTo>
                  <a:pt x="591" y="256"/>
                  <a:pt x="591" y="256"/>
                  <a:pt x="591" y="256"/>
                </a:cubicBezTo>
                <a:cubicBezTo>
                  <a:pt x="453" y="394"/>
                  <a:pt x="315" y="531"/>
                  <a:pt x="178" y="669"/>
                </a:cubicBezTo>
                <a:cubicBezTo>
                  <a:pt x="197" y="689"/>
                  <a:pt x="197" y="689"/>
                  <a:pt x="197" y="689"/>
                </a:cubicBezTo>
                <a:cubicBezTo>
                  <a:pt x="611" y="276"/>
                  <a:pt x="611" y="276"/>
                  <a:pt x="611" y="276"/>
                </a:cubicBezTo>
                <a:cubicBezTo>
                  <a:pt x="591" y="256"/>
                  <a:pt x="591" y="256"/>
                  <a:pt x="591" y="256"/>
                </a:cubicBezTo>
                <a:close/>
                <a:moveTo>
                  <a:pt x="80" y="572"/>
                </a:moveTo>
                <a:cubicBezTo>
                  <a:pt x="80" y="572"/>
                  <a:pt x="80" y="572"/>
                  <a:pt x="80" y="572"/>
                </a:cubicBezTo>
                <a:cubicBezTo>
                  <a:pt x="493" y="158"/>
                  <a:pt x="493" y="158"/>
                  <a:pt x="493" y="158"/>
                </a:cubicBezTo>
                <a:cubicBezTo>
                  <a:pt x="474" y="138"/>
                  <a:pt x="474" y="138"/>
                  <a:pt x="474" y="138"/>
                </a:cubicBezTo>
                <a:cubicBezTo>
                  <a:pt x="60" y="551"/>
                  <a:pt x="60" y="551"/>
                  <a:pt x="60" y="551"/>
                </a:cubicBezTo>
                <a:cubicBezTo>
                  <a:pt x="80" y="572"/>
                  <a:pt x="80" y="572"/>
                  <a:pt x="80" y="572"/>
                </a:cubicBezTo>
                <a:close/>
                <a:moveTo>
                  <a:pt x="57" y="594"/>
                </a:moveTo>
                <a:cubicBezTo>
                  <a:pt x="57" y="594"/>
                  <a:pt x="57" y="594"/>
                  <a:pt x="57" y="594"/>
                </a:cubicBezTo>
                <a:cubicBezTo>
                  <a:pt x="57" y="627"/>
                  <a:pt x="57" y="659"/>
                  <a:pt x="57" y="693"/>
                </a:cubicBezTo>
                <a:cubicBezTo>
                  <a:pt x="155" y="693"/>
                  <a:pt x="155" y="693"/>
                  <a:pt x="155" y="693"/>
                </a:cubicBezTo>
                <a:cubicBezTo>
                  <a:pt x="57" y="594"/>
                  <a:pt x="57" y="594"/>
                  <a:pt x="57" y="594"/>
                </a:cubicBezTo>
                <a:close/>
              </a:path>
            </a:pathLst>
          </a:custGeom>
          <a:solidFill>
            <a:srgbClr val="F4F5F7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" name="Freeform 76"/>
          <p:cNvSpPr>
            <a:spLocks noEditPoints="1"/>
          </p:cNvSpPr>
          <p:nvPr/>
        </p:nvSpPr>
        <p:spPr bwMode="auto">
          <a:xfrm>
            <a:off x="3768910" y="3261343"/>
            <a:ext cx="344261" cy="348359"/>
          </a:xfrm>
          <a:custGeom>
            <a:avLst/>
            <a:gdLst>
              <a:gd name="T0" fmla="*/ 431 w 690"/>
              <a:gd name="T1" fmla="*/ 0 h 698"/>
              <a:gd name="T2" fmla="*/ 443 w 690"/>
              <a:gd name="T3" fmla="*/ 0 h 698"/>
              <a:gd name="T4" fmla="*/ 501 w 690"/>
              <a:gd name="T5" fmla="*/ 27 h 698"/>
              <a:gd name="T6" fmla="*/ 469 w 690"/>
              <a:gd name="T7" fmla="*/ 53 h 698"/>
              <a:gd name="T8" fmla="*/ 672 w 690"/>
              <a:gd name="T9" fmla="*/ 626 h 698"/>
              <a:gd name="T10" fmla="*/ 631 w 690"/>
              <a:gd name="T11" fmla="*/ 698 h 698"/>
              <a:gd name="T12" fmla="*/ 60 w 690"/>
              <a:gd name="T13" fmla="*/ 698 h 698"/>
              <a:gd name="T14" fmla="*/ 19 w 690"/>
              <a:gd name="T15" fmla="*/ 624 h 698"/>
              <a:gd name="T16" fmla="*/ 221 w 690"/>
              <a:gd name="T17" fmla="*/ 53 h 698"/>
              <a:gd name="T18" fmla="*/ 189 w 690"/>
              <a:gd name="T19" fmla="*/ 27 h 698"/>
              <a:gd name="T20" fmla="*/ 247 w 690"/>
              <a:gd name="T21" fmla="*/ 0 h 698"/>
              <a:gd name="T22" fmla="*/ 249 w 690"/>
              <a:gd name="T23" fmla="*/ 0 h 698"/>
              <a:gd name="T24" fmla="*/ 177 w 690"/>
              <a:gd name="T25" fmla="*/ 565 h 698"/>
              <a:gd name="T26" fmla="*/ 193 w 690"/>
              <a:gd name="T27" fmla="*/ 581 h 698"/>
              <a:gd name="T28" fmla="*/ 161 w 690"/>
              <a:gd name="T29" fmla="*/ 581 h 698"/>
              <a:gd name="T30" fmla="*/ 261 w 690"/>
              <a:gd name="T31" fmla="*/ 518 h 698"/>
              <a:gd name="T32" fmla="*/ 277 w 690"/>
              <a:gd name="T33" fmla="*/ 534 h 698"/>
              <a:gd name="T34" fmla="*/ 245 w 690"/>
              <a:gd name="T35" fmla="*/ 534 h 698"/>
              <a:gd name="T36" fmla="*/ 237 w 690"/>
              <a:gd name="T37" fmla="*/ 410 h 698"/>
              <a:gd name="T38" fmla="*/ 253 w 690"/>
              <a:gd name="T39" fmla="*/ 426 h 698"/>
              <a:gd name="T40" fmla="*/ 221 w 690"/>
              <a:gd name="T41" fmla="*/ 426 h 698"/>
              <a:gd name="T42" fmla="*/ 240 w 690"/>
              <a:gd name="T43" fmla="*/ 573 h 698"/>
              <a:gd name="T44" fmla="*/ 267 w 690"/>
              <a:gd name="T45" fmla="*/ 599 h 698"/>
              <a:gd name="T46" fmla="*/ 213 w 690"/>
              <a:gd name="T47" fmla="*/ 599 h 698"/>
              <a:gd name="T48" fmla="*/ 206 w 690"/>
              <a:gd name="T49" fmla="*/ 470 h 698"/>
              <a:gd name="T50" fmla="*/ 232 w 690"/>
              <a:gd name="T51" fmla="*/ 497 h 698"/>
              <a:gd name="T52" fmla="*/ 179 w 690"/>
              <a:gd name="T53" fmla="*/ 497 h 698"/>
              <a:gd name="T54" fmla="*/ 239 w 690"/>
              <a:gd name="T55" fmla="*/ 346 h 698"/>
              <a:gd name="T56" fmla="*/ 451 w 690"/>
              <a:gd name="T57" fmla="*/ 346 h 698"/>
              <a:gd name="T58" fmla="*/ 415 w 690"/>
              <a:gd name="T59" fmla="*/ 276 h 698"/>
              <a:gd name="T60" fmla="*/ 275 w 690"/>
              <a:gd name="T61" fmla="*/ 53 h 698"/>
              <a:gd name="T62" fmla="*/ 275 w 690"/>
              <a:gd name="T63" fmla="*/ 276 h 698"/>
              <a:gd name="T64" fmla="*/ 239 w 690"/>
              <a:gd name="T65" fmla="*/ 346 h 698"/>
              <a:gd name="T66" fmla="*/ 469 w 690"/>
              <a:gd name="T67" fmla="*/ 378 h 698"/>
              <a:gd name="T68" fmla="*/ 69 w 690"/>
              <a:gd name="T69" fmla="*/ 644 h 698"/>
              <a:gd name="T70" fmla="*/ 469 w 690"/>
              <a:gd name="T71" fmla="*/ 378 h 698"/>
              <a:gd name="T72" fmla="*/ 316 w 690"/>
              <a:gd name="T73" fmla="*/ 593 h 698"/>
              <a:gd name="T74" fmla="*/ 316 w 690"/>
              <a:gd name="T75" fmla="*/ 561 h 698"/>
              <a:gd name="T76" fmla="*/ 391 w 690"/>
              <a:gd name="T77" fmla="*/ 577 h 698"/>
              <a:gd name="T78" fmla="*/ 316 w 690"/>
              <a:gd name="T79" fmla="*/ 593 h 698"/>
              <a:gd name="T80" fmla="*/ 332 w 690"/>
              <a:gd name="T81" fmla="*/ 507 h 698"/>
              <a:gd name="T82" fmla="*/ 332 w 690"/>
              <a:gd name="T83" fmla="*/ 475 h 698"/>
              <a:gd name="T84" fmla="*/ 374 w 690"/>
              <a:gd name="T85" fmla="*/ 491 h 698"/>
              <a:gd name="T86" fmla="*/ 332 w 690"/>
              <a:gd name="T87" fmla="*/ 507 h 698"/>
              <a:gd name="T88" fmla="*/ 332 w 690"/>
              <a:gd name="T89" fmla="*/ 335 h 698"/>
              <a:gd name="T90" fmla="*/ 332 w 690"/>
              <a:gd name="T91" fmla="*/ 303 h 698"/>
              <a:gd name="T92" fmla="*/ 374 w 690"/>
              <a:gd name="T93" fmla="*/ 319 h 698"/>
              <a:gd name="T94" fmla="*/ 332 w 690"/>
              <a:gd name="T95" fmla="*/ 335 h 698"/>
              <a:gd name="T96" fmla="*/ 316 w 690"/>
              <a:gd name="T97" fmla="*/ 421 h 698"/>
              <a:gd name="T98" fmla="*/ 316 w 690"/>
              <a:gd name="T99" fmla="*/ 389 h 698"/>
              <a:gd name="T100" fmla="*/ 391 w 690"/>
              <a:gd name="T101" fmla="*/ 405 h 698"/>
              <a:gd name="T102" fmla="*/ 316 w 690"/>
              <a:gd name="T103" fmla="*/ 421 h 698"/>
              <a:gd name="T104" fmla="*/ 316 w 690"/>
              <a:gd name="T105" fmla="*/ 249 h 698"/>
              <a:gd name="T106" fmla="*/ 316 w 690"/>
              <a:gd name="T107" fmla="*/ 217 h 698"/>
              <a:gd name="T108" fmla="*/ 391 w 690"/>
              <a:gd name="T109" fmla="*/ 234 h 698"/>
              <a:gd name="T110" fmla="*/ 316 w 690"/>
              <a:gd name="T111" fmla="*/ 249 h 6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690" h="698">
                <a:moveTo>
                  <a:pt x="259" y="0"/>
                </a:moveTo>
                <a:cubicBezTo>
                  <a:pt x="431" y="0"/>
                  <a:pt x="431" y="0"/>
                  <a:pt x="431" y="0"/>
                </a:cubicBezTo>
                <a:cubicBezTo>
                  <a:pt x="442" y="0"/>
                  <a:pt x="442" y="0"/>
                  <a:pt x="442" y="0"/>
                </a:cubicBezTo>
                <a:cubicBezTo>
                  <a:pt x="443" y="0"/>
                  <a:pt x="443" y="0"/>
                  <a:pt x="443" y="0"/>
                </a:cubicBezTo>
                <a:cubicBezTo>
                  <a:pt x="474" y="0"/>
                  <a:pt x="474" y="0"/>
                  <a:pt x="474" y="0"/>
                </a:cubicBezTo>
                <a:cubicBezTo>
                  <a:pt x="490" y="0"/>
                  <a:pt x="501" y="12"/>
                  <a:pt x="501" y="27"/>
                </a:cubicBezTo>
                <a:cubicBezTo>
                  <a:pt x="501" y="41"/>
                  <a:pt x="490" y="53"/>
                  <a:pt x="474" y="53"/>
                </a:cubicBezTo>
                <a:cubicBezTo>
                  <a:pt x="469" y="53"/>
                  <a:pt x="469" y="53"/>
                  <a:pt x="469" y="53"/>
                </a:cubicBezTo>
                <a:cubicBezTo>
                  <a:pt x="469" y="269"/>
                  <a:pt x="469" y="269"/>
                  <a:pt x="469" y="269"/>
                </a:cubicBezTo>
                <a:cubicBezTo>
                  <a:pt x="672" y="626"/>
                  <a:pt x="672" y="626"/>
                  <a:pt x="672" y="626"/>
                </a:cubicBezTo>
                <a:cubicBezTo>
                  <a:pt x="690" y="658"/>
                  <a:pt x="667" y="698"/>
                  <a:pt x="631" y="698"/>
                </a:cubicBezTo>
                <a:cubicBezTo>
                  <a:pt x="631" y="698"/>
                  <a:pt x="631" y="698"/>
                  <a:pt x="631" y="698"/>
                </a:cubicBezTo>
                <a:cubicBezTo>
                  <a:pt x="60" y="698"/>
                  <a:pt x="60" y="698"/>
                  <a:pt x="60" y="698"/>
                </a:cubicBezTo>
                <a:cubicBezTo>
                  <a:pt x="60" y="698"/>
                  <a:pt x="60" y="698"/>
                  <a:pt x="60" y="698"/>
                </a:cubicBezTo>
                <a:cubicBezTo>
                  <a:pt x="24" y="698"/>
                  <a:pt x="0" y="658"/>
                  <a:pt x="18" y="626"/>
                </a:cubicBezTo>
                <a:cubicBezTo>
                  <a:pt x="19" y="624"/>
                  <a:pt x="19" y="624"/>
                  <a:pt x="19" y="624"/>
                </a:cubicBezTo>
                <a:cubicBezTo>
                  <a:pt x="221" y="269"/>
                  <a:pt x="221" y="269"/>
                  <a:pt x="221" y="269"/>
                </a:cubicBezTo>
                <a:cubicBezTo>
                  <a:pt x="221" y="53"/>
                  <a:pt x="221" y="53"/>
                  <a:pt x="221" y="53"/>
                </a:cubicBezTo>
                <a:cubicBezTo>
                  <a:pt x="216" y="53"/>
                  <a:pt x="216" y="53"/>
                  <a:pt x="216" y="53"/>
                </a:cubicBezTo>
                <a:cubicBezTo>
                  <a:pt x="201" y="53"/>
                  <a:pt x="189" y="41"/>
                  <a:pt x="189" y="27"/>
                </a:cubicBezTo>
                <a:cubicBezTo>
                  <a:pt x="189" y="12"/>
                  <a:pt x="201" y="0"/>
                  <a:pt x="216" y="0"/>
                </a:cubicBezTo>
                <a:cubicBezTo>
                  <a:pt x="247" y="0"/>
                  <a:pt x="247" y="0"/>
                  <a:pt x="247" y="0"/>
                </a:cubicBezTo>
                <a:cubicBezTo>
                  <a:pt x="248" y="0"/>
                  <a:pt x="248" y="0"/>
                  <a:pt x="248" y="0"/>
                </a:cubicBezTo>
                <a:cubicBezTo>
                  <a:pt x="249" y="0"/>
                  <a:pt x="249" y="0"/>
                  <a:pt x="249" y="0"/>
                </a:cubicBezTo>
                <a:cubicBezTo>
                  <a:pt x="259" y="0"/>
                  <a:pt x="259" y="0"/>
                  <a:pt x="259" y="0"/>
                </a:cubicBezTo>
                <a:close/>
                <a:moveTo>
                  <a:pt x="177" y="565"/>
                </a:moveTo>
                <a:cubicBezTo>
                  <a:pt x="177" y="565"/>
                  <a:pt x="177" y="565"/>
                  <a:pt x="177" y="565"/>
                </a:cubicBezTo>
                <a:cubicBezTo>
                  <a:pt x="186" y="565"/>
                  <a:pt x="193" y="572"/>
                  <a:pt x="193" y="581"/>
                </a:cubicBezTo>
                <a:cubicBezTo>
                  <a:pt x="193" y="590"/>
                  <a:pt x="186" y="597"/>
                  <a:pt x="177" y="597"/>
                </a:cubicBezTo>
                <a:cubicBezTo>
                  <a:pt x="168" y="597"/>
                  <a:pt x="161" y="590"/>
                  <a:pt x="161" y="581"/>
                </a:cubicBezTo>
                <a:cubicBezTo>
                  <a:pt x="161" y="572"/>
                  <a:pt x="168" y="565"/>
                  <a:pt x="177" y="565"/>
                </a:cubicBezTo>
                <a:close/>
                <a:moveTo>
                  <a:pt x="261" y="518"/>
                </a:moveTo>
                <a:cubicBezTo>
                  <a:pt x="261" y="518"/>
                  <a:pt x="261" y="518"/>
                  <a:pt x="261" y="518"/>
                </a:cubicBezTo>
                <a:cubicBezTo>
                  <a:pt x="270" y="518"/>
                  <a:pt x="277" y="525"/>
                  <a:pt x="277" y="534"/>
                </a:cubicBezTo>
                <a:cubicBezTo>
                  <a:pt x="277" y="543"/>
                  <a:pt x="270" y="550"/>
                  <a:pt x="261" y="550"/>
                </a:cubicBezTo>
                <a:cubicBezTo>
                  <a:pt x="252" y="550"/>
                  <a:pt x="245" y="543"/>
                  <a:pt x="245" y="534"/>
                </a:cubicBezTo>
                <a:cubicBezTo>
                  <a:pt x="245" y="525"/>
                  <a:pt x="252" y="518"/>
                  <a:pt x="261" y="518"/>
                </a:cubicBezTo>
                <a:close/>
                <a:moveTo>
                  <a:pt x="237" y="410"/>
                </a:moveTo>
                <a:cubicBezTo>
                  <a:pt x="237" y="410"/>
                  <a:pt x="237" y="410"/>
                  <a:pt x="237" y="410"/>
                </a:cubicBezTo>
                <a:cubicBezTo>
                  <a:pt x="246" y="410"/>
                  <a:pt x="253" y="418"/>
                  <a:pt x="253" y="426"/>
                </a:cubicBezTo>
                <a:cubicBezTo>
                  <a:pt x="253" y="435"/>
                  <a:pt x="246" y="442"/>
                  <a:pt x="237" y="442"/>
                </a:cubicBezTo>
                <a:cubicBezTo>
                  <a:pt x="228" y="442"/>
                  <a:pt x="221" y="435"/>
                  <a:pt x="221" y="426"/>
                </a:cubicBezTo>
                <a:cubicBezTo>
                  <a:pt x="221" y="418"/>
                  <a:pt x="228" y="410"/>
                  <a:pt x="237" y="410"/>
                </a:cubicBezTo>
                <a:close/>
                <a:moveTo>
                  <a:pt x="240" y="573"/>
                </a:moveTo>
                <a:cubicBezTo>
                  <a:pt x="240" y="573"/>
                  <a:pt x="240" y="573"/>
                  <a:pt x="240" y="573"/>
                </a:cubicBezTo>
                <a:cubicBezTo>
                  <a:pt x="255" y="573"/>
                  <a:pt x="267" y="584"/>
                  <a:pt x="267" y="599"/>
                </a:cubicBezTo>
                <a:cubicBezTo>
                  <a:pt x="267" y="614"/>
                  <a:pt x="255" y="626"/>
                  <a:pt x="240" y="626"/>
                </a:cubicBezTo>
                <a:cubicBezTo>
                  <a:pt x="226" y="626"/>
                  <a:pt x="213" y="614"/>
                  <a:pt x="213" y="599"/>
                </a:cubicBezTo>
                <a:cubicBezTo>
                  <a:pt x="213" y="584"/>
                  <a:pt x="226" y="573"/>
                  <a:pt x="240" y="573"/>
                </a:cubicBezTo>
                <a:close/>
                <a:moveTo>
                  <a:pt x="206" y="470"/>
                </a:moveTo>
                <a:cubicBezTo>
                  <a:pt x="206" y="470"/>
                  <a:pt x="206" y="470"/>
                  <a:pt x="206" y="470"/>
                </a:cubicBezTo>
                <a:cubicBezTo>
                  <a:pt x="221" y="470"/>
                  <a:pt x="232" y="483"/>
                  <a:pt x="232" y="497"/>
                </a:cubicBezTo>
                <a:cubicBezTo>
                  <a:pt x="232" y="512"/>
                  <a:pt x="221" y="524"/>
                  <a:pt x="206" y="524"/>
                </a:cubicBezTo>
                <a:cubicBezTo>
                  <a:pt x="191" y="524"/>
                  <a:pt x="179" y="512"/>
                  <a:pt x="179" y="497"/>
                </a:cubicBezTo>
                <a:cubicBezTo>
                  <a:pt x="179" y="483"/>
                  <a:pt x="191" y="470"/>
                  <a:pt x="206" y="470"/>
                </a:cubicBezTo>
                <a:close/>
                <a:moveTo>
                  <a:pt x="239" y="346"/>
                </a:moveTo>
                <a:cubicBezTo>
                  <a:pt x="239" y="346"/>
                  <a:pt x="239" y="346"/>
                  <a:pt x="239" y="346"/>
                </a:cubicBezTo>
                <a:cubicBezTo>
                  <a:pt x="451" y="346"/>
                  <a:pt x="451" y="346"/>
                  <a:pt x="451" y="346"/>
                </a:cubicBezTo>
                <a:cubicBezTo>
                  <a:pt x="420" y="291"/>
                  <a:pt x="420" y="291"/>
                  <a:pt x="420" y="291"/>
                </a:cubicBezTo>
                <a:cubicBezTo>
                  <a:pt x="417" y="286"/>
                  <a:pt x="415" y="281"/>
                  <a:pt x="415" y="276"/>
                </a:cubicBezTo>
                <a:cubicBezTo>
                  <a:pt x="415" y="53"/>
                  <a:pt x="415" y="53"/>
                  <a:pt x="415" y="53"/>
                </a:cubicBezTo>
                <a:cubicBezTo>
                  <a:pt x="275" y="53"/>
                  <a:pt x="275" y="53"/>
                  <a:pt x="275" y="53"/>
                </a:cubicBezTo>
                <a:cubicBezTo>
                  <a:pt x="275" y="276"/>
                  <a:pt x="275" y="276"/>
                  <a:pt x="275" y="276"/>
                </a:cubicBezTo>
                <a:cubicBezTo>
                  <a:pt x="275" y="276"/>
                  <a:pt x="275" y="276"/>
                  <a:pt x="275" y="276"/>
                </a:cubicBezTo>
                <a:cubicBezTo>
                  <a:pt x="275" y="280"/>
                  <a:pt x="274" y="285"/>
                  <a:pt x="271" y="289"/>
                </a:cubicBezTo>
                <a:cubicBezTo>
                  <a:pt x="239" y="346"/>
                  <a:pt x="239" y="346"/>
                  <a:pt x="239" y="346"/>
                </a:cubicBezTo>
                <a:close/>
                <a:moveTo>
                  <a:pt x="469" y="378"/>
                </a:moveTo>
                <a:cubicBezTo>
                  <a:pt x="469" y="378"/>
                  <a:pt x="469" y="378"/>
                  <a:pt x="469" y="378"/>
                </a:cubicBezTo>
                <a:cubicBezTo>
                  <a:pt x="221" y="378"/>
                  <a:pt x="221" y="378"/>
                  <a:pt x="221" y="378"/>
                </a:cubicBezTo>
                <a:cubicBezTo>
                  <a:pt x="69" y="644"/>
                  <a:pt x="69" y="644"/>
                  <a:pt x="69" y="644"/>
                </a:cubicBezTo>
                <a:cubicBezTo>
                  <a:pt x="621" y="644"/>
                  <a:pt x="621" y="644"/>
                  <a:pt x="621" y="644"/>
                </a:cubicBezTo>
                <a:cubicBezTo>
                  <a:pt x="469" y="378"/>
                  <a:pt x="469" y="378"/>
                  <a:pt x="469" y="378"/>
                </a:cubicBezTo>
                <a:close/>
                <a:moveTo>
                  <a:pt x="316" y="593"/>
                </a:moveTo>
                <a:cubicBezTo>
                  <a:pt x="316" y="593"/>
                  <a:pt x="316" y="593"/>
                  <a:pt x="316" y="593"/>
                </a:cubicBezTo>
                <a:cubicBezTo>
                  <a:pt x="307" y="593"/>
                  <a:pt x="300" y="586"/>
                  <a:pt x="300" y="577"/>
                </a:cubicBezTo>
                <a:cubicBezTo>
                  <a:pt x="300" y="568"/>
                  <a:pt x="307" y="561"/>
                  <a:pt x="316" y="561"/>
                </a:cubicBezTo>
                <a:cubicBezTo>
                  <a:pt x="374" y="561"/>
                  <a:pt x="374" y="561"/>
                  <a:pt x="374" y="561"/>
                </a:cubicBezTo>
                <a:cubicBezTo>
                  <a:pt x="383" y="561"/>
                  <a:pt x="391" y="568"/>
                  <a:pt x="391" y="577"/>
                </a:cubicBezTo>
                <a:cubicBezTo>
                  <a:pt x="391" y="586"/>
                  <a:pt x="383" y="593"/>
                  <a:pt x="374" y="593"/>
                </a:cubicBezTo>
                <a:cubicBezTo>
                  <a:pt x="316" y="593"/>
                  <a:pt x="316" y="593"/>
                  <a:pt x="316" y="593"/>
                </a:cubicBezTo>
                <a:close/>
                <a:moveTo>
                  <a:pt x="332" y="507"/>
                </a:moveTo>
                <a:cubicBezTo>
                  <a:pt x="332" y="507"/>
                  <a:pt x="332" y="507"/>
                  <a:pt x="332" y="507"/>
                </a:cubicBezTo>
                <a:cubicBezTo>
                  <a:pt x="323" y="507"/>
                  <a:pt x="316" y="500"/>
                  <a:pt x="316" y="491"/>
                </a:cubicBezTo>
                <a:cubicBezTo>
                  <a:pt x="316" y="482"/>
                  <a:pt x="323" y="475"/>
                  <a:pt x="332" y="475"/>
                </a:cubicBezTo>
                <a:cubicBezTo>
                  <a:pt x="358" y="475"/>
                  <a:pt x="358" y="475"/>
                  <a:pt x="358" y="475"/>
                </a:cubicBezTo>
                <a:cubicBezTo>
                  <a:pt x="367" y="475"/>
                  <a:pt x="374" y="482"/>
                  <a:pt x="374" y="491"/>
                </a:cubicBezTo>
                <a:cubicBezTo>
                  <a:pt x="374" y="500"/>
                  <a:pt x="367" y="507"/>
                  <a:pt x="358" y="507"/>
                </a:cubicBezTo>
                <a:cubicBezTo>
                  <a:pt x="332" y="507"/>
                  <a:pt x="332" y="507"/>
                  <a:pt x="332" y="507"/>
                </a:cubicBezTo>
                <a:close/>
                <a:moveTo>
                  <a:pt x="332" y="335"/>
                </a:moveTo>
                <a:cubicBezTo>
                  <a:pt x="332" y="335"/>
                  <a:pt x="332" y="335"/>
                  <a:pt x="332" y="335"/>
                </a:cubicBezTo>
                <a:cubicBezTo>
                  <a:pt x="323" y="335"/>
                  <a:pt x="316" y="328"/>
                  <a:pt x="316" y="319"/>
                </a:cubicBezTo>
                <a:cubicBezTo>
                  <a:pt x="316" y="310"/>
                  <a:pt x="323" y="303"/>
                  <a:pt x="332" y="303"/>
                </a:cubicBezTo>
                <a:cubicBezTo>
                  <a:pt x="358" y="303"/>
                  <a:pt x="358" y="303"/>
                  <a:pt x="358" y="303"/>
                </a:cubicBezTo>
                <a:cubicBezTo>
                  <a:pt x="367" y="303"/>
                  <a:pt x="374" y="310"/>
                  <a:pt x="374" y="319"/>
                </a:cubicBezTo>
                <a:cubicBezTo>
                  <a:pt x="374" y="328"/>
                  <a:pt x="367" y="335"/>
                  <a:pt x="358" y="335"/>
                </a:cubicBezTo>
                <a:cubicBezTo>
                  <a:pt x="332" y="335"/>
                  <a:pt x="332" y="335"/>
                  <a:pt x="332" y="335"/>
                </a:cubicBezTo>
                <a:close/>
                <a:moveTo>
                  <a:pt x="316" y="421"/>
                </a:moveTo>
                <a:cubicBezTo>
                  <a:pt x="316" y="421"/>
                  <a:pt x="316" y="421"/>
                  <a:pt x="316" y="421"/>
                </a:cubicBezTo>
                <a:cubicBezTo>
                  <a:pt x="307" y="421"/>
                  <a:pt x="300" y="414"/>
                  <a:pt x="300" y="405"/>
                </a:cubicBezTo>
                <a:cubicBezTo>
                  <a:pt x="300" y="396"/>
                  <a:pt x="307" y="389"/>
                  <a:pt x="316" y="389"/>
                </a:cubicBezTo>
                <a:cubicBezTo>
                  <a:pt x="374" y="389"/>
                  <a:pt x="374" y="389"/>
                  <a:pt x="374" y="389"/>
                </a:cubicBezTo>
                <a:cubicBezTo>
                  <a:pt x="383" y="389"/>
                  <a:pt x="391" y="396"/>
                  <a:pt x="391" y="405"/>
                </a:cubicBezTo>
                <a:cubicBezTo>
                  <a:pt x="391" y="414"/>
                  <a:pt x="383" y="421"/>
                  <a:pt x="374" y="421"/>
                </a:cubicBezTo>
                <a:cubicBezTo>
                  <a:pt x="316" y="421"/>
                  <a:pt x="316" y="421"/>
                  <a:pt x="316" y="421"/>
                </a:cubicBezTo>
                <a:close/>
                <a:moveTo>
                  <a:pt x="316" y="249"/>
                </a:moveTo>
                <a:cubicBezTo>
                  <a:pt x="316" y="249"/>
                  <a:pt x="316" y="249"/>
                  <a:pt x="316" y="249"/>
                </a:cubicBezTo>
                <a:cubicBezTo>
                  <a:pt x="307" y="249"/>
                  <a:pt x="300" y="242"/>
                  <a:pt x="300" y="234"/>
                </a:cubicBezTo>
                <a:cubicBezTo>
                  <a:pt x="300" y="224"/>
                  <a:pt x="307" y="217"/>
                  <a:pt x="316" y="217"/>
                </a:cubicBezTo>
                <a:cubicBezTo>
                  <a:pt x="374" y="217"/>
                  <a:pt x="374" y="217"/>
                  <a:pt x="374" y="217"/>
                </a:cubicBezTo>
                <a:cubicBezTo>
                  <a:pt x="383" y="217"/>
                  <a:pt x="391" y="224"/>
                  <a:pt x="391" y="234"/>
                </a:cubicBezTo>
                <a:cubicBezTo>
                  <a:pt x="391" y="242"/>
                  <a:pt x="383" y="249"/>
                  <a:pt x="374" y="249"/>
                </a:cubicBezTo>
                <a:cubicBezTo>
                  <a:pt x="316" y="249"/>
                  <a:pt x="316" y="249"/>
                  <a:pt x="316" y="249"/>
                </a:cubicBezTo>
                <a:close/>
              </a:path>
            </a:pathLst>
          </a:custGeom>
          <a:solidFill>
            <a:srgbClr val="F4F5F7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" name="Freeform 79"/>
          <p:cNvSpPr>
            <a:spLocks noEditPoints="1"/>
          </p:cNvSpPr>
          <p:nvPr/>
        </p:nvSpPr>
        <p:spPr bwMode="auto">
          <a:xfrm>
            <a:off x="5040327" y="1946918"/>
            <a:ext cx="325265" cy="380435"/>
          </a:xfrm>
          <a:custGeom>
            <a:avLst/>
            <a:gdLst>
              <a:gd name="T0" fmla="*/ 380 w 611"/>
              <a:gd name="T1" fmla="*/ 32 h 715"/>
              <a:gd name="T2" fmla="*/ 495 w 611"/>
              <a:gd name="T3" fmla="*/ 81 h 715"/>
              <a:gd name="T4" fmla="*/ 511 w 611"/>
              <a:gd name="T5" fmla="*/ 98 h 715"/>
              <a:gd name="T6" fmla="*/ 585 w 611"/>
              <a:gd name="T7" fmla="*/ 112 h 715"/>
              <a:gd name="T8" fmla="*/ 611 w 611"/>
              <a:gd name="T9" fmla="*/ 139 h 715"/>
              <a:gd name="T10" fmla="*/ 585 w 611"/>
              <a:gd name="T11" fmla="*/ 715 h 715"/>
              <a:gd name="T12" fmla="*/ 27 w 611"/>
              <a:gd name="T13" fmla="*/ 715 h 715"/>
              <a:gd name="T14" fmla="*/ 0 w 611"/>
              <a:gd name="T15" fmla="*/ 688 h 715"/>
              <a:gd name="T16" fmla="*/ 27 w 611"/>
              <a:gd name="T17" fmla="*/ 112 h 715"/>
              <a:gd name="T18" fmla="*/ 101 w 611"/>
              <a:gd name="T19" fmla="*/ 112 h 715"/>
              <a:gd name="T20" fmla="*/ 117 w 611"/>
              <a:gd name="T21" fmla="*/ 81 h 715"/>
              <a:gd name="T22" fmla="*/ 203 w 611"/>
              <a:gd name="T23" fmla="*/ 81 h 715"/>
              <a:gd name="T24" fmla="*/ 306 w 611"/>
              <a:gd name="T25" fmla="*/ 0 h 715"/>
              <a:gd name="T26" fmla="*/ 422 w 611"/>
              <a:gd name="T27" fmla="*/ 308 h 715"/>
              <a:gd name="T28" fmla="*/ 460 w 611"/>
              <a:gd name="T29" fmla="*/ 346 h 715"/>
              <a:gd name="T30" fmla="*/ 242 w 611"/>
              <a:gd name="T31" fmla="*/ 526 h 715"/>
              <a:gd name="T32" fmla="*/ 152 w 611"/>
              <a:gd name="T33" fmla="*/ 436 h 715"/>
              <a:gd name="T34" fmla="*/ 190 w 611"/>
              <a:gd name="T35" fmla="*/ 398 h 715"/>
              <a:gd name="T36" fmla="*/ 422 w 611"/>
              <a:gd name="T37" fmla="*/ 308 h 715"/>
              <a:gd name="T38" fmla="*/ 375 w 611"/>
              <a:gd name="T39" fmla="*/ 81 h 715"/>
              <a:gd name="T40" fmla="*/ 306 w 611"/>
              <a:gd name="T41" fmla="*/ 32 h 715"/>
              <a:gd name="T42" fmla="*/ 237 w 611"/>
              <a:gd name="T43" fmla="*/ 81 h 715"/>
              <a:gd name="T44" fmla="*/ 375 w 611"/>
              <a:gd name="T45" fmla="*/ 81 h 715"/>
              <a:gd name="T46" fmla="*/ 511 w 611"/>
              <a:gd name="T47" fmla="*/ 165 h 715"/>
              <a:gd name="T48" fmla="*/ 495 w 611"/>
              <a:gd name="T49" fmla="*/ 197 h 715"/>
              <a:gd name="T50" fmla="*/ 306 w 611"/>
              <a:gd name="T51" fmla="*/ 197 h 715"/>
              <a:gd name="T52" fmla="*/ 101 w 611"/>
              <a:gd name="T53" fmla="*/ 180 h 715"/>
              <a:gd name="T54" fmla="*/ 101 w 611"/>
              <a:gd name="T55" fmla="*/ 165 h 715"/>
              <a:gd name="T56" fmla="*/ 54 w 611"/>
              <a:gd name="T57" fmla="*/ 662 h 715"/>
              <a:gd name="T58" fmla="*/ 558 w 611"/>
              <a:gd name="T59" fmla="*/ 165 h 715"/>
              <a:gd name="T60" fmla="*/ 306 w 611"/>
              <a:gd name="T61" fmla="*/ 113 h 715"/>
              <a:gd name="T62" fmla="*/ 133 w 611"/>
              <a:gd name="T63" fmla="*/ 113 h 715"/>
              <a:gd name="T64" fmla="*/ 133 w 611"/>
              <a:gd name="T65" fmla="*/ 165 h 715"/>
              <a:gd name="T66" fmla="*/ 479 w 611"/>
              <a:gd name="T67" fmla="*/ 165 h 715"/>
              <a:gd name="T68" fmla="*/ 479 w 611"/>
              <a:gd name="T69" fmla="*/ 113 h 7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611" h="715">
                <a:moveTo>
                  <a:pt x="306" y="0"/>
                </a:moveTo>
                <a:cubicBezTo>
                  <a:pt x="335" y="0"/>
                  <a:pt x="361" y="12"/>
                  <a:pt x="380" y="32"/>
                </a:cubicBezTo>
                <a:cubicBezTo>
                  <a:pt x="394" y="45"/>
                  <a:pt x="404" y="62"/>
                  <a:pt x="408" y="81"/>
                </a:cubicBezTo>
                <a:cubicBezTo>
                  <a:pt x="495" y="81"/>
                  <a:pt x="495" y="81"/>
                  <a:pt x="495" y="81"/>
                </a:cubicBezTo>
                <a:cubicBezTo>
                  <a:pt x="504" y="81"/>
                  <a:pt x="511" y="88"/>
                  <a:pt x="511" y="97"/>
                </a:cubicBezTo>
                <a:cubicBezTo>
                  <a:pt x="511" y="98"/>
                  <a:pt x="511" y="98"/>
                  <a:pt x="511" y="98"/>
                </a:cubicBezTo>
                <a:cubicBezTo>
                  <a:pt x="511" y="112"/>
                  <a:pt x="511" y="112"/>
                  <a:pt x="511" y="112"/>
                </a:cubicBezTo>
                <a:cubicBezTo>
                  <a:pt x="585" y="112"/>
                  <a:pt x="585" y="112"/>
                  <a:pt x="585" y="112"/>
                </a:cubicBezTo>
                <a:cubicBezTo>
                  <a:pt x="599" y="112"/>
                  <a:pt x="611" y="124"/>
                  <a:pt x="611" y="139"/>
                </a:cubicBezTo>
                <a:cubicBezTo>
                  <a:pt x="611" y="139"/>
                  <a:pt x="611" y="139"/>
                  <a:pt x="611" y="139"/>
                </a:cubicBezTo>
                <a:cubicBezTo>
                  <a:pt x="611" y="688"/>
                  <a:pt x="611" y="688"/>
                  <a:pt x="611" y="688"/>
                </a:cubicBezTo>
                <a:cubicBezTo>
                  <a:pt x="611" y="704"/>
                  <a:pt x="599" y="715"/>
                  <a:pt x="585" y="715"/>
                </a:cubicBezTo>
                <a:cubicBezTo>
                  <a:pt x="584" y="715"/>
                  <a:pt x="584" y="715"/>
                  <a:pt x="584" y="715"/>
                </a:cubicBezTo>
                <a:cubicBezTo>
                  <a:pt x="27" y="715"/>
                  <a:pt x="27" y="715"/>
                  <a:pt x="27" y="715"/>
                </a:cubicBezTo>
                <a:cubicBezTo>
                  <a:pt x="12" y="715"/>
                  <a:pt x="0" y="704"/>
                  <a:pt x="0" y="688"/>
                </a:cubicBezTo>
                <a:cubicBezTo>
                  <a:pt x="0" y="688"/>
                  <a:pt x="0" y="688"/>
                  <a:pt x="0" y="688"/>
                </a:cubicBezTo>
                <a:cubicBezTo>
                  <a:pt x="0" y="139"/>
                  <a:pt x="0" y="139"/>
                  <a:pt x="0" y="139"/>
                </a:cubicBezTo>
                <a:cubicBezTo>
                  <a:pt x="0" y="124"/>
                  <a:pt x="12" y="112"/>
                  <a:pt x="27" y="112"/>
                </a:cubicBezTo>
                <a:cubicBezTo>
                  <a:pt x="28" y="112"/>
                  <a:pt x="28" y="112"/>
                  <a:pt x="28" y="112"/>
                </a:cubicBezTo>
                <a:cubicBezTo>
                  <a:pt x="101" y="112"/>
                  <a:pt x="101" y="112"/>
                  <a:pt x="101" y="112"/>
                </a:cubicBezTo>
                <a:cubicBezTo>
                  <a:pt x="101" y="97"/>
                  <a:pt x="101" y="97"/>
                  <a:pt x="101" y="97"/>
                </a:cubicBezTo>
                <a:cubicBezTo>
                  <a:pt x="101" y="88"/>
                  <a:pt x="108" y="81"/>
                  <a:pt x="117" y="81"/>
                </a:cubicBezTo>
                <a:cubicBezTo>
                  <a:pt x="117" y="81"/>
                  <a:pt x="117" y="81"/>
                  <a:pt x="117" y="81"/>
                </a:cubicBezTo>
                <a:cubicBezTo>
                  <a:pt x="203" y="81"/>
                  <a:pt x="203" y="81"/>
                  <a:pt x="203" y="81"/>
                </a:cubicBezTo>
                <a:cubicBezTo>
                  <a:pt x="208" y="62"/>
                  <a:pt x="218" y="45"/>
                  <a:pt x="231" y="32"/>
                </a:cubicBezTo>
                <a:cubicBezTo>
                  <a:pt x="250" y="12"/>
                  <a:pt x="277" y="0"/>
                  <a:pt x="306" y="0"/>
                </a:cubicBezTo>
                <a:close/>
                <a:moveTo>
                  <a:pt x="422" y="308"/>
                </a:moveTo>
                <a:cubicBezTo>
                  <a:pt x="422" y="308"/>
                  <a:pt x="422" y="308"/>
                  <a:pt x="422" y="308"/>
                </a:cubicBezTo>
                <a:cubicBezTo>
                  <a:pt x="432" y="298"/>
                  <a:pt x="449" y="298"/>
                  <a:pt x="460" y="308"/>
                </a:cubicBezTo>
                <a:cubicBezTo>
                  <a:pt x="470" y="319"/>
                  <a:pt x="470" y="336"/>
                  <a:pt x="460" y="346"/>
                </a:cubicBezTo>
                <a:cubicBezTo>
                  <a:pt x="280" y="526"/>
                  <a:pt x="280" y="526"/>
                  <a:pt x="280" y="526"/>
                </a:cubicBezTo>
                <a:cubicBezTo>
                  <a:pt x="269" y="537"/>
                  <a:pt x="252" y="537"/>
                  <a:pt x="242" y="526"/>
                </a:cubicBezTo>
                <a:cubicBezTo>
                  <a:pt x="241" y="526"/>
                  <a:pt x="241" y="526"/>
                  <a:pt x="241" y="526"/>
                </a:cubicBezTo>
                <a:cubicBezTo>
                  <a:pt x="152" y="436"/>
                  <a:pt x="152" y="436"/>
                  <a:pt x="152" y="436"/>
                </a:cubicBezTo>
                <a:cubicBezTo>
                  <a:pt x="141" y="426"/>
                  <a:pt x="141" y="409"/>
                  <a:pt x="152" y="398"/>
                </a:cubicBezTo>
                <a:cubicBezTo>
                  <a:pt x="162" y="388"/>
                  <a:pt x="179" y="388"/>
                  <a:pt x="190" y="398"/>
                </a:cubicBezTo>
                <a:cubicBezTo>
                  <a:pt x="261" y="469"/>
                  <a:pt x="261" y="469"/>
                  <a:pt x="261" y="469"/>
                </a:cubicBezTo>
                <a:cubicBezTo>
                  <a:pt x="422" y="308"/>
                  <a:pt x="422" y="308"/>
                  <a:pt x="422" y="308"/>
                </a:cubicBezTo>
                <a:close/>
                <a:moveTo>
                  <a:pt x="375" y="81"/>
                </a:moveTo>
                <a:cubicBezTo>
                  <a:pt x="375" y="81"/>
                  <a:pt x="375" y="81"/>
                  <a:pt x="375" y="81"/>
                </a:cubicBezTo>
                <a:cubicBezTo>
                  <a:pt x="371" y="71"/>
                  <a:pt x="365" y="62"/>
                  <a:pt x="358" y="54"/>
                </a:cubicBezTo>
                <a:cubicBezTo>
                  <a:pt x="344" y="41"/>
                  <a:pt x="326" y="32"/>
                  <a:pt x="306" y="32"/>
                </a:cubicBezTo>
                <a:cubicBezTo>
                  <a:pt x="285" y="32"/>
                  <a:pt x="267" y="41"/>
                  <a:pt x="254" y="54"/>
                </a:cubicBezTo>
                <a:cubicBezTo>
                  <a:pt x="246" y="62"/>
                  <a:pt x="240" y="71"/>
                  <a:pt x="237" y="81"/>
                </a:cubicBezTo>
                <a:cubicBezTo>
                  <a:pt x="306" y="81"/>
                  <a:pt x="306" y="81"/>
                  <a:pt x="306" y="81"/>
                </a:cubicBezTo>
                <a:cubicBezTo>
                  <a:pt x="375" y="81"/>
                  <a:pt x="375" y="81"/>
                  <a:pt x="375" y="81"/>
                </a:cubicBezTo>
                <a:close/>
                <a:moveTo>
                  <a:pt x="511" y="165"/>
                </a:moveTo>
                <a:cubicBezTo>
                  <a:pt x="511" y="165"/>
                  <a:pt x="511" y="165"/>
                  <a:pt x="511" y="165"/>
                </a:cubicBezTo>
                <a:cubicBezTo>
                  <a:pt x="511" y="180"/>
                  <a:pt x="511" y="180"/>
                  <a:pt x="511" y="180"/>
                </a:cubicBezTo>
                <a:cubicBezTo>
                  <a:pt x="511" y="189"/>
                  <a:pt x="504" y="197"/>
                  <a:pt x="495" y="197"/>
                </a:cubicBezTo>
                <a:cubicBezTo>
                  <a:pt x="494" y="197"/>
                  <a:pt x="494" y="197"/>
                  <a:pt x="494" y="197"/>
                </a:cubicBezTo>
                <a:cubicBezTo>
                  <a:pt x="306" y="197"/>
                  <a:pt x="306" y="197"/>
                  <a:pt x="306" y="197"/>
                </a:cubicBezTo>
                <a:cubicBezTo>
                  <a:pt x="117" y="197"/>
                  <a:pt x="117" y="197"/>
                  <a:pt x="117" y="197"/>
                </a:cubicBezTo>
                <a:cubicBezTo>
                  <a:pt x="108" y="197"/>
                  <a:pt x="101" y="189"/>
                  <a:pt x="101" y="180"/>
                </a:cubicBezTo>
                <a:cubicBezTo>
                  <a:pt x="101" y="180"/>
                  <a:pt x="101" y="180"/>
                  <a:pt x="101" y="180"/>
                </a:cubicBezTo>
                <a:cubicBezTo>
                  <a:pt x="101" y="165"/>
                  <a:pt x="101" y="165"/>
                  <a:pt x="101" y="165"/>
                </a:cubicBezTo>
                <a:cubicBezTo>
                  <a:pt x="54" y="165"/>
                  <a:pt x="54" y="165"/>
                  <a:pt x="54" y="165"/>
                </a:cubicBezTo>
                <a:cubicBezTo>
                  <a:pt x="54" y="662"/>
                  <a:pt x="54" y="662"/>
                  <a:pt x="54" y="662"/>
                </a:cubicBezTo>
                <a:cubicBezTo>
                  <a:pt x="558" y="662"/>
                  <a:pt x="558" y="662"/>
                  <a:pt x="558" y="662"/>
                </a:cubicBezTo>
                <a:cubicBezTo>
                  <a:pt x="558" y="165"/>
                  <a:pt x="558" y="165"/>
                  <a:pt x="558" y="165"/>
                </a:cubicBezTo>
                <a:cubicBezTo>
                  <a:pt x="511" y="165"/>
                  <a:pt x="511" y="165"/>
                  <a:pt x="511" y="165"/>
                </a:cubicBezTo>
                <a:close/>
                <a:moveTo>
                  <a:pt x="306" y="113"/>
                </a:moveTo>
                <a:cubicBezTo>
                  <a:pt x="306" y="113"/>
                  <a:pt x="306" y="113"/>
                  <a:pt x="306" y="113"/>
                </a:cubicBezTo>
                <a:cubicBezTo>
                  <a:pt x="133" y="113"/>
                  <a:pt x="133" y="113"/>
                  <a:pt x="133" y="113"/>
                </a:cubicBezTo>
                <a:cubicBezTo>
                  <a:pt x="133" y="139"/>
                  <a:pt x="133" y="139"/>
                  <a:pt x="133" y="139"/>
                </a:cubicBezTo>
                <a:cubicBezTo>
                  <a:pt x="133" y="165"/>
                  <a:pt x="133" y="165"/>
                  <a:pt x="133" y="165"/>
                </a:cubicBezTo>
                <a:cubicBezTo>
                  <a:pt x="306" y="165"/>
                  <a:pt x="306" y="165"/>
                  <a:pt x="306" y="165"/>
                </a:cubicBezTo>
                <a:cubicBezTo>
                  <a:pt x="479" y="165"/>
                  <a:pt x="479" y="165"/>
                  <a:pt x="479" y="165"/>
                </a:cubicBezTo>
                <a:cubicBezTo>
                  <a:pt x="479" y="139"/>
                  <a:pt x="479" y="139"/>
                  <a:pt x="479" y="139"/>
                </a:cubicBezTo>
                <a:cubicBezTo>
                  <a:pt x="479" y="113"/>
                  <a:pt x="479" y="113"/>
                  <a:pt x="479" y="113"/>
                </a:cubicBezTo>
                <a:cubicBezTo>
                  <a:pt x="306" y="113"/>
                  <a:pt x="306" y="113"/>
                  <a:pt x="306" y="113"/>
                </a:cubicBezTo>
                <a:close/>
              </a:path>
            </a:pathLst>
          </a:custGeom>
          <a:solidFill>
            <a:srgbClr val="F4F5F7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" name="TextBox 76"/>
          <p:cNvSpPr txBox="1"/>
          <p:nvPr/>
        </p:nvSpPr>
        <p:spPr>
          <a:xfrm>
            <a:off x="6002971" y="1430224"/>
            <a:ext cx="1914583" cy="50013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TW" altLang="en-US" sz="2800" b="1" dirty="0">
                <a:solidFill>
                  <a:srgbClr val="886D2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強度</a:t>
            </a:r>
            <a:endParaRPr lang="zh-CN" altLang="en-US" sz="2800" b="1" dirty="0">
              <a:solidFill>
                <a:srgbClr val="886D27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5890270" y="1886545"/>
            <a:ext cx="3212197" cy="32047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TW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懲罰刺激的強度與反應抑制間有正相關</a:t>
            </a:r>
          </a:p>
        </p:txBody>
      </p:sp>
      <p:sp>
        <p:nvSpPr>
          <p:cNvPr id="28" name="TextBox 76"/>
          <p:cNvSpPr txBox="1"/>
          <p:nvPr/>
        </p:nvSpPr>
        <p:spPr>
          <a:xfrm>
            <a:off x="525272" y="1461002"/>
            <a:ext cx="1842696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r"/>
            <a:r>
              <a:rPr lang="zh-TW" altLang="en-US" sz="2400" b="1" dirty="0">
                <a:solidFill>
                  <a:srgbClr val="BF871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立即性</a:t>
            </a:r>
            <a:endParaRPr lang="zh-CN" altLang="en-US" sz="2400" b="1" dirty="0">
              <a:solidFill>
                <a:srgbClr val="BF8714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1311069" y="1902831"/>
            <a:ext cx="2113797" cy="30418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TW" altLang="en-US" dirty="0">
                <a:solidFill>
                  <a:srgbClr val="4443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例：搭火車哭鬧</a:t>
            </a:r>
            <a:endParaRPr lang="en-US" altLang="zh-CN" dirty="0">
              <a:solidFill>
                <a:srgbClr val="444343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0" name="TextBox 76"/>
          <p:cNvSpPr txBox="1"/>
          <p:nvPr/>
        </p:nvSpPr>
        <p:spPr>
          <a:xfrm>
            <a:off x="1186515" y="2684502"/>
            <a:ext cx="1420846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r"/>
            <a:r>
              <a:rPr lang="zh-TW" altLang="en-US" sz="2400" b="1" dirty="0">
                <a:solidFill>
                  <a:srgbClr val="886D2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動機操作</a:t>
            </a:r>
            <a:endParaRPr lang="zh-CN" altLang="en-US" sz="2400" b="1" dirty="0">
              <a:solidFill>
                <a:srgbClr val="886D27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4" name="TextBox 76"/>
          <p:cNvSpPr txBox="1"/>
          <p:nvPr/>
        </p:nvSpPr>
        <p:spPr>
          <a:xfrm>
            <a:off x="105582" y="197898"/>
            <a:ext cx="544861" cy="48474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2700" dirty="0">
                <a:solidFill>
                  <a:srgbClr val="BF87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sz="2700" dirty="0">
              <a:solidFill>
                <a:srgbClr val="BF871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5" name="直接连接符 34"/>
          <p:cNvCxnSpPr/>
          <p:nvPr/>
        </p:nvCxnSpPr>
        <p:spPr>
          <a:xfrm>
            <a:off x="650443" y="175152"/>
            <a:ext cx="0" cy="530239"/>
          </a:xfrm>
          <a:prstGeom prst="line">
            <a:avLst/>
          </a:prstGeom>
          <a:ln w="28575">
            <a:solidFill>
              <a:srgbClr val="BF87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76">
            <a:extLst>
              <a:ext uri="{FF2B5EF4-FFF2-40B4-BE49-F238E27FC236}">
                <a16:creationId xmlns:a16="http://schemas.microsoft.com/office/drawing/2014/main" id="{1C6274C3-400A-4AF3-95EE-40932A9484CA}"/>
              </a:ext>
            </a:extLst>
          </p:cNvPr>
          <p:cNvSpPr txBox="1"/>
          <p:nvPr/>
        </p:nvSpPr>
        <p:spPr>
          <a:xfrm>
            <a:off x="650443" y="233902"/>
            <a:ext cx="24929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dirty="0">
                <a:solidFill>
                  <a:srgbClr val="BF87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影響懲罰效果的因素</a:t>
            </a:r>
          </a:p>
        </p:txBody>
      </p:sp>
      <p:sp>
        <p:nvSpPr>
          <p:cNvPr id="38" name="矩形 37" descr="e7d195523061f1c0dc554706afe4c72a60a25314cbaece805811E654B44695D34D35691164BB3D154CCFD5D798F6FEAD99EAA8F1ADC3D4AFA5BC9ED0BB3A4B45073A038AC38E89AB54D31AA59602B9F12209B776749A2CCA36AD07C888D793A35F9D491ED1216934BB3A67970262DCEF660A8C3A8D1E7FE509DD9C96939D9FB9CDC0D2D415A58769">
            <a:extLst>
              <a:ext uri="{FF2B5EF4-FFF2-40B4-BE49-F238E27FC236}">
                <a16:creationId xmlns:a16="http://schemas.microsoft.com/office/drawing/2014/main" id="{0799A478-99F4-4141-A663-2C48F016105B}"/>
              </a:ext>
            </a:extLst>
          </p:cNvPr>
          <p:cNvSpPr/>
          <p:nvPr/>
        </p:nvSpPr>
        <p:spPr>
          <a:xfrm>
            <a:off x="105582" y="3109250"/>
            <a:ext cx="3310738" cy="1619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TW" altLang="en-US" dirty="0">
                <a:solidFill>
                  <a:srgbClr val="4443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對刺激具有價值改變效果，亦即增加</a:t>
            </a:r>
            <a:r>
              <a:rPr lang="en-US" altLang="zh-TW" dirty="0">
                <a:solidFill>
                  <a:srgbClr val="4443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</a:t>
            </a:r>
            <a:r>
              <a:rPr lang="zh-TW" altLang="en-US" dirty="0">
                <a:solidFill>
                  <a:srgbClr val="4443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或減少</a:t>
            </a:r>
            <a:r>
              <a:rPr lang="en-US" altLang="zh-TW" dirty="0">
                <a:solidFill>
                  <a:srgbClr val="4443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)</a:t>
            </a:r>
            <a:r>
              <a:rPr lang="zh-TW" altLang="en-US" dirty="0">
                <a:solidFill>
                  <a:srgbClr val="4443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刺激作為增強物或懲罰物的效果</a:t>
            </a:r>
            <a:endParaRPr lang="en-US" altLang="zh-TW" dirty="0">
              <a:solidFill>
                <a:srgbClr val="444343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TW" altLang="en-US" dirty="0">
                <a:solidFill>
                  <a:srgbClr val="4443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需先確認個體的</a:t>
            </a:r>
            <a:r>
              <a:rPr lang="zh-TW" altLang="en-US" dirty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動機狀態</a:t>
            </a:r>
            <a:endParaRPr lang="en-US" altLang="zh-TW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TW" altLang="en-US" dirty="0">
                <a:solidFill>
                  <a:srgbClr val="4443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增加刺激作為懲罰物→建立操作</a:t>
            </a:r>
            <a:r>
              <a:rPr lang="en-US" altLang="zh-TW" dirty="0">
                <a:solidFill>
                  <a:srgbClr val="4443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(EO)</a:t>
            </a:r>
          </a:p>
          <a:p>
            <a:pPr>
              <a:lnSpc>
                <a:spcPct val="120000"/>
              </a:lnSpc>
            </a:pPr>
            <a:r>
              <a:rPr lang="zh-TW" altLang="en-US" dirty="0">
                <a:solidFill>
                  <a:srgbClr val="4443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 減少刺激作為懲罰物→消除操作</a:t>
            </a:r>
            <a:r>
              <a:rPr lang="en-US" altLang="zh-TW" dirty="0">
                <a:solidFill>
                  <a:srgbClr val="4443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(AO)</a:t>
            </a:r>
            <a:endParaRPr lang="en-US" altLang="zh-CN" dirty="0">
              <a:solidFill>
                <a:srgbClr val="444343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9" name="TextBox 76">
            <a:extLst>
              <a:ext uri="{FF2B5EF4-FFF2-40B4-BE49-F238E27FC236}">
                <a16:creationId xmlns:a16="http://schemas.microsoft.com/office/drawing/2014/main" id="{F96A8085-BB2B-4667-9B8A-A94FFAECC279}"/>
              </a:ext>
            </a:extLst>
          </p:cNvPr>
          <p:cNvSpPr txBox="1"/>
          <p:nvPr/>
        </p:nvSpPr>
        <p:spPr>
          <a:xfrm>
            <a:off x="5548748" y="2684502"/>
            <a:ext cx="1842696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r"/>
            <a:r>
              <a:rPr lang="zh-TW" altLang="en-US" sz="2400" b="1" dirty="0">
                <a:solidFill>
                  <a:srgbClr val="BF871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其他考量</a:t>
            </a:r>
            <a:endParaRPr lang="zh-CN" altLang="en-US" sz="2400" b="1" dirty="0">
              <a:solidFill>
                <a:srgbClr val="BF8714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0" name="矩形 39" descr="e7d195523061f1c0dc554706afe4c72a60a25314cbaece805811E654B44695D34D35691164BB3D154CCFD5D798F6FEAD99EAA8F1ADC3D4AFA5BC9ED0BB3A4B45073A038AC38E89AB54D31AA59602B9F12209B776749A2CCA36AD07C888D793A35F9D491ED1216934BB3A67970262DCEF660A8C3A8D1E7FE509DD9C96939D9FB9CDC0D2D415A58769">
            <a:extLst>
              <a:ext uri="{FF2B5EF4-FFF2-40B4-BE49-F238E27FC236}">
                <a16:creationId xmlns:a16="http://schemas.microsoft.com/office/drawing/2014/main" id="{8CCC9212-0704-435A-A7A1-3E7B7533AE2D}"/>
              </a:ext>
            </a:extLst>
          </p:cNvPr>
          <p:cNvSpPr/>
          <p:nvPr/>
        </p:nvSpPr>
        <p:spPr>
          <a:xfrm>
            <a:off x="5777568" y="3169513"/>
            <a:ext cx="3757883" cy="10659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TW" altLang="en-US" dirty="0">
                <a:solidFill>
                  <a:srgbClr val="4443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反應閾</a:t>
            </a:r>
            <a:endParaRPr lang="en-US" altLang="zh-TW" dirty="0">
              <a:solidFill>
                <a:srgbClr val="444343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120000"/>
              </a:lnSpc>
            </a:pPr>
            <a:r>
              <a:rPr lang="zh-TW" altLang="en-US" dirty="0">
                <a:solidFill>
                  <a:srgbClr val="4443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 </a:t>
            </a:r>
            <a:r>
              <a:rPr lang="zh-TW" altLang="en-US" sz="1200" dirty="0">
                <a:solidFill>
                  <a:srgbClr val="4443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例：不同個體對痛覺的刺激強度差異</a:t>
            </a:r>
            <a:endParaRPr lang="en-US" altLang="zh-TW" sz="1200" dirty="0">
              <a:solidFill>
                <a:srgbClr val="444343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120000"/>
              </a:lnSpc>
            </a:pPr>
            <a:endParaRPr lang="en-US" altLang="zh-TW" sz="1200" dirty="0">
              <a:solidFill>
                <a:srgbClr val="444343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TW" altLang="en-US" dirty="0">
                <a:solidFill>
                  <a:srgbClr val="4443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增強替代行為策略</a:t>
            </a:r>
            <a:endParaRPr lang="en-US" altLang="zh-CN" dirty="0">
              <a:solidFill>
                <a:srgbClr val="444343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ED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17">
            <a:extLst>
              <a:ext uri="{FF2B5EF4-FFF2-40B4-BE49-F238E27FC236}">
                <a16:creationId xmlns:a16="http://schemas.microsoft.com/office/drawing/2014/main" id="{B27A6093-3A28-4F70-9C21-F54D3B4A30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174" y="950607"/>
            <a:ext cx="2768263" cy="3013752"/>
          </a:xfrm>
          <a:prstGeom prst="roundRect">
            <a:avLst/>
          </a:prstGeom>
          <a:noFill/>
          <a:ln w="19050">
            <a:solidFill>
              <a:srgbClr val="BF8714"/>
            </a:solidFill>
          </a:ln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endParaRPr lang="zh-CN" altLang="zh-CN" sz="210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4" name="TextBox 76"/>
          <p:cNvSpPr txBox="1"/>
          <p:nvPr/>
        </p:nvSpPr>
        <p:spPr>
          <a:xfrm>
            <a:off x="105582" y="197898"/>
            <a:ext cx="544861" cy="48474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2700" dirty="0">
                <a:solidFill>
                  <a:srgbClr val="BF87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sz="2700" dirty="0">
              <a:solidFill>
                <a:srgbClr val="BF871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5" name="直接连接符 34"/>
          <p:cNvCxnSpPr/>
          <p:nvPr/>
        </p:nvCxnSpPr>
        <p:spPr>
          <a:xfrm>
            <a:off x="650443" y="175152"/>
            <a:ext cx="0" cy="530239"/>
          </a:xfrm>
          <a:prstGeom prst="line">
            <a:avLst/>
          </a:prstGeom>
          <a:ln w="28575">
            <a:solidFill>
              <a:srgbClr val="BF87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"/>
          <p:cNvSpPr>
            <a:spLocks noChangeArrowheads="1"/>
          </p:cNvSpPr>
          <p:nvPr/>
        </p:nvSpPr>
        <p:spPr bwMode="auto">
          <a:xfrm rot="2700000">
            <a:off x="4139241" y="1131901"/>
            <a:ext cx="713578" cy="705694"/>
          </a:xfrm>
          <a:prstGeom prst="roundRect">
            <a:avLst/>
          </a:prstGeom>
          <a:solidFill>
            <a:srgbClr val="886D27"/>
          </a:solidFill>
          <a:ln>
            <a:noFill/>
          </a:ln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endParaRPr lang="zh-CN" altLang="zh-CN" sz="210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4" name="Freeform 8"/>
          <p:cNvSpPr>
            <a:spLocks noEditPoints="1" noChangeArrowheads="1"/>
          </p:cNvSpPr>
          <p:nvPr/>
        </p:nvSpPr>
        <p:spPr bwMode="auto">
          <a:xfrm>
            <a:off x="4383606" y="1309924"/>
            <a:ext cx="257916" cy="380067"/>
          </a:xfrm>
          <a:custGeom>
            <a:avLst/>
            <a:gdLst>
              <a:gd name="T0" fmla="*/ 2147483647 w 94"/>
              <a:gd name="T1" fmla="*/ 2147483647 h 140"/>
              <a:gd name="T2" fmla="*/ 2147483647 w 94"/>
              <a:gd name="T3" fmla="*/ 2147483647 h 140"/>
              <a:gd name="T4" fmla="*/ 2147483647 w 94"/>
              <a:gd name="T5" fmla="*/ 2147483647 h 140"/>
              <a:gd name="T6" fmla="*/ 2147483647 w 94"/>
              <a:gd name="T7" fmla="*/ 2147483647 h 140"/>
              <a:gd name="T8" fmla="*/ 2147483647 w 94"/>
              <a:gd name="T9" fmla="*/ 2147483647 h 140"/>
              <a:gd name="T10" fmla="*/ 2147483647 w 94"/>
              <a:gd name="T11" fmla="*/ 2147483647 h 140"/>
              <a:gd name="T12" fmla="*/ 0 w 94"/>
              <a:gd name="T13" fmla="*/ 2147483647 h 140"/>
              <a:gd name="T14" fmla="*/ 2147483647 w 94"/>
              <a:gd name="T15" fmla="*/ 2147483647 h 140"/>
              <a:gd name="T16" fmla="*/ 2147483647 w 94"/>
              <a:gd name="T17" fmla="*/ 2147483647 h 140"/>
              <a:gd name="T18" fmla="*/ 0 w 94"/>
              <a:gd name="T19" fmla="*/ 2147483647 h 140"/>
              <a:gd name="T20" fmla="*/ 2147483647 w 94"/>
              <a:gd name="T21" fmla="*/ 0 h 140"/>
              <a:gd name="T22" fmla="*/ 2147483647 w 94"/>
              <a:gd name="T23" fmla="*/ 2147483647 h 140"/>
              <a:gd name="T24" fmla="*/ 2147483647 w 94"/>
              <a:gd name="T25" fmla="*/ 2147483647 h 140"/>
              <a:gd name="T26" fmla="*/ 2147483647 w 94"/>
              <a:gd name="T27" fmla="*/ 2147483647 h 140"/>
              <a:gd name="T28" fmla="*/ 2147483647 w 94"/>
              <a:gd name="T29" fmla="*/ 2147483647 h 140"/>
              <a:gd name="T30" fmla="*/ 2147483647 w 94"/>
              <a:gd name="T31" fmla="*/ 2147483647 h 140"/>
              <a:gd name="T32" fmla="*/ 2147483647 w 94"/>
              <a:gd name="T33" fmla="*/ 2147483647 h 140"/>
              <a:gd name="T34" fmla="*/ 2147483647 w 94"/>
              <a:gd name="T35" fmla="*/ 2147483647 h 140"/>
              <a:gd name="T36" fmla="*/ 2147483647 w 94"/>
              <a:gd name="T37" fmla="*/ 2147483647 h 140"/>
              <a:gd name="T38" fmla="*/ 2147483647 w 94"/>
              <a:gd name="T39" fmla="*/ 2147483647 h 140"/>
              <a:gd name="T40" fmla="*/ 2147483647 w 94"/>
              <a:gd name="T41" fmla="*/ 2147483647 h 140"/>
              <a:gd name="T42" fmla="*/ 2147483647 w 94"/>
              <a:gd name="T43" fmla="*/ 2147483647 h 140"/>
              <a:gd name="T44" fmla="*/ 2147483647 w 94"/>
              <a:gd name="T45" fmla="*/ 2147483647 h 140"/>
              <a:gd name="T46" fmla="*/ 2147483647 w 94"/>
              <a:gd name="T47" fmla="*/ 2147483647 h 140"/>
              <a:gd name="T48" fmla="*/ 2147483647 w 94"/>
              <a:gd name="T49" fmla="*/ 2147483647 h 140"/>
              <a:gd name="T50" fmla="*/ 2147483647 w 94"/>
              <a:gd name="T51" fmla="*/ 2147483647 h 140"/>
              <a:gd name="T52" fmla="*/ 2147483647 w 94"/>
              <a:gd name="T53" fmla="*/ 2147483647 h 140"/>
              <a:gd name="T54" fmla="*/ 2147483647 w 94"/>
              <a:gd name="T55" fmla="*/ 2147483647 h 140"/>
              <a:gd name="T56" fmla="*/ 2147483647 w 94"/>
              <a:gd name="T57" fmla="*/ 2147483647 h 140"/>
              <a:gd name="T58" fmla="*/ 2147483647 w 94"/>
              <a:gd name="T59" fmla="*/ 2147483647 h 140"/>
              <a:gd name="T60" fmla="*/ 2147483647 w 94"/>
              <a:gd name="T61" fmla="*/ 2147483647 h 140"/>
              <a:gd name="T62" fmla="*/ 2147483647 w 94"/>
              <a:gd name="T63" fmla="*/ 2147483647 h 140"/>
              <a:gd name="T64" fmla="*/ 2147483647 w 94"/>
              <a:gd name="T65" fmla="*/ 2147483647 h 140"/>
              <a:gd name="T66" fmla="*/ 2147483647 w 94"/>
              <a:gd name="T67" fmla="*/ 2147483647 h 140"/>
              <a:gd name="T68" fmla="*/ 2147483647 w 94"/>
              <a:gd name="T69" fmla="*/ 2147483647 h 14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94"/>
              <a:gd name="T106" fmla="*/ 0 h 140"/>
              <a:gd name="T107" fmla="*/ 94 w 94"/>
              <a:gd name="T108" fmla="*/ 140 h 140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94" h="140">
                <a:moveTo>
                  <a:pt x="85" y="44"/>
                </a:moveTo>
                <a:cubicBezTo>
                  <a:pt x="84" y="77"/>
                  <a:pt x="61" y="85"/>
                  <a:pt x="45" y="90"/>
                </a:cubicBezTo>
                <a:cubicBezTo>
                  <a:pt x="31" y="94"/>
                  <a:pt x="26" y="96"/>
                  <a:pt x="26" y="105"/>
                </a:cubicBezTo>
                <a:cubicBezTo>
                  <a:pt x="26" y="108"/>
                  <a:pt x="26" y="108"/>
                  <a:pt x="26" y="108"/>
                </a:cubicBezTo>
                <a:cubicBezTo>
                  <a:pt x="31" y="111"/>
                  <a:pt x="35" y="116"/>
                  <a:pt x="35" y="123"/>
                </a:cubicBezTo>
                <a:cubicBezTo>
                  <a:pt x="35" y="132"/>
                  <a:pt x="27" y="140"/>
                  <a:pt x="17" y="140"/>
                </a:cubicBezTo>
                <a:cubicBezTo>
                  <a:pt x="8" y="140"/>
                  <a:pt x="0" y="132"/>
                  <a:pt x="0" y="123"/>
                </a:cubicBezTo>
                <a:cubicBezTo>
                  <a:pt x="0" y="116"/>
                  <a:pt x="3" y="111"/>
                  <a:pt x="9" y="108"/>
                </a:cubicBezTo>
                <a:cubicBezTo>
                  <a:pt x="9" y="33"/>
                  <a:pt x="9" y="33"/>
                  <a:pt x="9" y="33"/>
                </a:cubicBezTo>
                <a:cubicBezTo>
                  <a:pt x="3" y="29"/>
                  <a:pt x="0" y="24"/>
                  <a:pt x="0" y="17"/>
                </a:cubicBezTo>
                <a:cubicBezTo>
                  <a:pt x="0" y="8"/>
                  <a:pt x="8" y="0"/>
                  <a:pt x="17" y="0"/>
                </a:cubicBezTo>
                <a:cubicBezTo>
                  <a:pt x="27" y="0"/>
                  <a:pt x="35" y="8"/>
                  <a:pt x="35" y="17"/>
                </a:cubicBezTo>
                <a:cubicBezTo>
                  <a:pt x="35" y="24"/>
                  <a:pt x="31" y="29"/>
                  <a:pt x="26" y="33"/>
                </a:cubicBezTo>
                <a:cubicBezTo>
                  <a:pt x="26" y="78"/>
                  <a:pt x="26" y="78"/>
                  <a:pt x="26" y="78"/>
                </a:cubicBezTo>
                <a:cubicBezTo>
                  <a:pt x="31" y="76"/>
                  <a:pt x="36" y="74"/>
                  <a:pt x="40" y="73"/>
                </a:cubicBezTo>
                <a:cubicBezTo>
                  <a:pt x="57" y="67"/>
                  <a:pt x="67" y="63"/>
                  <a:pt x="67" y="44"/>
                </a:cubicBezTo>
                <a:cubicBezTo>
                  <a:pt x="62" y="41"/>
                  <a:pt x="58" y="36"/>
                  <a:pt x="58" y="29"/>
                </a:cubicBezTo>
                <a:cubicBezTo>
                  <a:pt x="58" y="19"/>
                  <a:pt x="66" y="11"/>
                  <a:pt x="76" y="11"/>
                </a:cubicBezTo>
                <a:cubicBezTo>
                  <a:pt x="86" y="11"/>
                  <a:pt x="94" y="19"/>
                  <a:pt x="94" y="29"/>
                </a:cubicBezTo>
                <a:cubicBezTo>
                  <a:pt x="94" y="36"/>
                  <a:pt x="90" y="41"/>
                  <a:pt x="85" y="44"/>
                </a:cubicBezTo>
                <a:close/>
                <a:moveTo>
                  <a:pt x="17" y="9"/>
                </a:moveTo>
                <a:cubicBezTo>
                  <a:pt x="13" y="9"/>
                  <a:pt x="9" y="12"/>
                  <a:pt x="9" y="17"/>
                </a:cubicBezTo>
                <a:cubicBezTo>
                  <a:pt x="9" y="22"/>
                  <a:pt x="13" y="26"/>
                  <a:pt x="17" y="26"/>
                </a:cubicBezTo>
                <a:cubicBezTo>
                  <a:pt x="22" y="26"/>
                  <a:pt x="26" y="22"/>
                  <a:pt x="26" y="17"/>
                </a:cubicBezTo>
                <a:cubicBezTo>
                  <a:pt x="26" y="12"/>
                  <a:pt x="22" y="9"/>
                  <a:pt x="17" y="9"/>
                </a:cubicBezTo>
                <a:close/>
                <a:moveTo>
                  <a:pt x="17" y="114"/>
                </a:moveTo>
                <a:cubicBezTo>
                  <a:pt x="13" y="114"/>
                  <a:pt x="9" y="118"/>
                  <a:pt x="9" y="123"/>
                </a:cubicBezTo>
                <a:cubicBezTo>
                  <a:pt x="9" y="128"/>
                  <a:pt x="13" y="132"/>
                  <a:pt x="17" y="132"/>
                </a:cubicBezTo>
                <a:cubicBezTo>
                  <a:pt x="22" y="132"/>
                  <a:pt x="26" y="128"/>
                  <a:pt x="26" y="123"/>
                </a:cubicBezTo>
                <a:cubicBezTo>
                  <a:pt x="26" y="118"/>
                  <a:pt x="22" y="114"/>
                  <a:pt x="17" y="114"/>
                </a:cubicBezTo>
                <a:close/>
                <a:moveTo>
                  <a:pt x="76" y="20"/>
                </a:moveTo>
                <a:cubicBezTo>
                  <a:pt x="71" y="20"/>
                  <a:pt x="67" y="24"/>
                  <a:pt x="67" y="29"/>
                </a:cubicBezTo>
                <a:cubicBezTo>
                  <a:pt x="67" y="34"/>
                  <a:pt x="71" y="38"/>
                  <a:pt x="76" y="38"/>
                </a:cubicBezTo>
                <a:cubicBezTo>
                  <a:pt x="81" y="38"/>
                  <a:pt x="85" y="34"/>
                  <a:pt x="85" y="29"/>
                </a:cubicBezTo>
                <a:cubicBezTo>
                  <a:pt x="85" y="24"/>
                  <a:pt x="81" y="20"/>
                  <a:pt x="76" y="20"/>
                </a:cubicBezTo>
                <a:close/>
              </a:path>
            </a:pathLst>
          </a:custGeom>
          <a:solidFill>
            <a:srgbClr val="F4F5F7"/>
          </a:solidFill>
          <a:ln>
            <a:noFill/>
          </a:ln>
        </p:spPr>
        <p:txBody>
          <a:bodyPr lIns="68580" tIns="34290" rIns="68580" bIns="34290"/>
          <a:lstStyle/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5" name="Oval 10"/>
          <p:cNvSpPr>
            <a:spLocks noChangeArrowheads="1"/>
          </p:cNvSpPr>
          <p:nvPr/>
        </p:nvSpPr>
        <p:spPr bwMode="auto">
          <a:xfrm rot="2700000">
            <a:off x="1201556" y="3614088"/>
            <a:ext cx="713579" cy="705694"/>
          </a:xfrm>
          <a:prstGeom prst="roundRect">
            <a:avLst/>
          </a:prstGeom>
          <a:solidFill>
            <a:srgbClr val="BF8714"/>
          </a:solidFill>
          <a:ln>
            <a:noFill/>
          </a:ln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endParaRPr lang="zh-CN" altLang="zh-CN" sz="210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6" name="Freeform 11"/>
          <p:cNvSpPr>
            <a:spLocks noEditPoints="1" noChangeArrowheads="1"/>
          </p:cNvSpPr>
          <p:nvPr/>
        </p:nvSpPr>
        <p:spPr bwMode="auto">
          <a:xfrm>
            <a:off x="1395669" y="3813191"/>
            <a:ext cx="325642" cy="320479"/>
          </a:xfrm>
          <a:custGeom>
            <a:avLst/>
            <a:gdLst>
              <a:gd name="T0" fmla="*/ 2147483647 w 152"/>
              <a:gd name="T1" fmla="*/ 2147483647 h 152"/>
              <a:gd name="T2" fmla="*/ 2147483647 w 152"/>
              <a:gd name="T3" fmla="*/ 2147483647 h 152"/>
              <a:gd name="T4" fmla="*/ 2147483647 w 152"/>
              <a:gd name="T5" fmla="*/ 2147483647 h 152"/>
              <a:gd name="T6" fmla="*/ 2147483647 w 152"/>
              <a:gd name="T7" fmla="*/ 2147483647 h 152"/>
              <a:gd name="T8" fmla="*/ 0 w 152"/>
              <a:gd name="T9" fmla="*/ 2147483647 h 152"/>
              <a:gd name="T10" fmla="*/ 2147483647 w 152"/>
              <a:gd name="T11" fmla="*/ 0 h 152"/>
              <a:gd name="T12" fmla="*/ 2147483647 w 152"/>
              <a:gd name="T13" fmla="*/ 2147483647 h 152"/>
              <a:gd name="T14" fmla="*/ 2147483647 w 152"/>
              <a:gd name="T15" fmla="*/ 2147483647 h 152"/>
              <a:gd name="T16" fmla="*/ 2147483647 w 152"/>
              <a:gd name="T17" fmla="*/ 2147483647 h 152"/>
              <a:gd name="T18" fmla="*/ 2147483647 w 152"/>
              <a:gd name="T19" fmla="*/ 2147483647 h 152"/>
              <a:gd name="T20" fmla="*/ 2147483647 w 152"/>
              <a:gd name="T21" fmla="*/ 2147483647 h 152"/>
              <a:gd name="T22" fmla="*/ 2147483647 w 152"/>
              <a:gd name="T23" fmla="*/ 2147483647 h 152"/>
              <a:gd name="T24" fmla="*/ 2147483647 w 152"/>
              <a:gd name="T25" fmla="*/ 2147483647 h 152"/>
              <a:gd name="T26" fmla="*/ 2147483647 w 152"/>
              <a:gd name="T27" fmla="*/ 2147483647 h 152"/>
              <a:gd name="T28" fmla="*/ 2147483647 w 152"/>
              <a:gd name="T29" fmla="*/ 2147483647 h 152"/>
              <a:gd name="T30" fmla="*/ 2147483647 w 152"/>
              <a:gd name="T31" fmla="*/ 2147483647 h 15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52"/>
              <a:gd name="T49" fmla="*/ 0 h 152"/>
              <a:gd name="T50" fmla="*/ 152 w 152"/>
              <a:gd name="T51" fmla="*/ 152 h 152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52" h="152">
                <a:moveTo>
                  <a:pt x="141" y="152"/>
                </a:moveTo>
                <a:cubicBezTo>
                  <a:pt x="138" y="152"/>
                  <a:pt x="135" y="151"/>
                  <a:pt x="132" y="148"/>
                </a:cubicBezTo>
                <a:cubicBezTo>
                  <a:pt x="101" y="117"/>
                  <a:pt x="101" y="117"/>
                  <a:pt x="101" y="117"/>
                </a:cubicBezTo>
                <a:cubicBezTo>
                  <a:pt x="90" y="124"/>
                  <a:pt x="78" y="128"/>
                  <a:pt x="65" y="128"/>
                </a:cubicBezTo>
                <a:cubicBezTo>
                  <a:pt x="29" y="128"/>
                  <a:pt x="0" y="100"/>
                  <a:pt x="0" y="64"/>
                </a:cubicBezTo>
                <a:cubicBezTo>
                  <a:pt x="0" y="28"/>
                  <a:pt x="29" y="0"/>
                  <a:pt x="65" y="0"/>
                </a:cubicBezTo>
                <a:cubicBezTo>
                  <a:pt x="100" y="0"/>
                  <a:pt x="129" y="28"/>
                  <a:pt x="129" y="64"/>
                </a:cubicBezTo>
                <a:cubicBezTo>
                  <a:pt x="129" y="77"/>
                  <a:pt x="125" y="90"/>
                  <a:pt x="118" y="100"/>
                </a:cubicBezTo>
                <a:cubicBezTo>
                  <a:pt x="149" y="132"/>
                  <a:pt x="149" y="132"/>
                  <a:pt x="149" y="132"/>
                </a:cubicBezTo>
                <a:cubicBezTo>
                  <a:pt x="151" y="134"/>
                  <a:pt x="152" y="137"/>
                  <a:pt x="152" y="140"/>
                </a:cubicBezTo>
                <a:cubicBezTo>
                  <a:pt x="152" y="147"/>
                  <a:pt x="147" y="152"/>
                  <a:pt x="141" y="152"/>
                </a:cubicBezTo>
                <a:close/>
                <a:moveTo>
                  <a:pt x="65" y="23"/>
                </a:moveTo>
                <a:cubicBezTo>
                  <a:pt x="42" y="23"/>
                  <a:pt x="24" y="41"/>
                  <a:pt x="24" y="64"/>
                </a:cubicBezTo>
                <a:cubicBezTo>
                  <a:pt x="24" y="87"/>
                  <a:pt x="42" y="105"/>
                  <a:pt x="65" y="105"/>
                </a:cubicBezTo>
                <a:cubicBezTo>
                  <a:pt x="87" y="105"/>
                  <a:pt x="106" y="87"/>
                  <a:pt x="106" y="64"/>
                </a:cubicBezTo>
                <a:cubicBezTo>
                  <a:pt x="106" y="41"/>
                  <a:pt x="87" y="23"/>
                  <a:pt x="65" y="23"/>
                </a:cubicBezTo>
                <a:close/>
              </a:path>
            </a:pathLst>
          </a:custGeom>
          <a:solidFill>
            <a:srgbClr val="F4F5F7"/>
          </a:solidFill>
          <a:ln>
            <a:noFill/>
          </a:ln>
        </p:spPr>
        <p:txBody>
          <a:bodyPr lIns="68580" tIns="34290" rIns="68580" bIns="34290"/>
          <a:lstStyle/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3" name="TextBox 76"/>
          <p:cNvSpPr txBox="1"/>
          <p:nvPr/>
        </p:nvSpPr>
        <p:spPr>
          <a:xfrm>
            <a:off x="290916" y="1213482"/>
            <a:ext cx="2644777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TW" altLang="en-US" sz="2400" b="1" dirty="0">
                <a:solidFill>
                  <a:srgbClr val="BF871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可能引發負面反應</a:t>
            </a:r>
          </a:p>
        </p:txBody>
      </p:sp>
      <p:sp>
        <p:nvSpPr>
          <p:cNvPr id="28" name="TextBox 76">
            <a:extLst>
              <a:ext uri="{FF2B5EF4-FFF2-40B4-BE49-F238E27FC236}">
                <a16:creationId xmlns:a16="http://schemas.microsoft.com/office/drawing/2014/main" id="{16C79164-A5F9-4C17-A715-03B8FC613506}"/>
              </a:ext>
            </a:extLst>
          </p:cNvPr>
          <p:cNvSpPr txBox="1"/>
          <p:nvPr/>
        </p:nvSpPr>
        <p:spPr>
          <a:xfrm>
            <a:off x="650443" y="233902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dirty="0">
                <a:solidFill>
                  <a:srgbClr val="BF87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懲罰的副作用</a:t>
            </a:r>
          </a:p>
        </p:txBody>
      </p:sp>
      <p:sp>
        <p:nvSpPr>
          <p:cNvPr id="29" name="Rectangle 17">
            <a:extLst>
              <a:ext uri="{FF2B5EF4-FFF2-40B4-BE49-F238E27FC236}">
                <a16:creationId xmlns:a16="http://schemas.microsoft.com/office/drawing/2014/main" id="{F5E29F0E-F001-431F-8A17-9EB3873B14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7519" y="1672527"/>
            <a:ext cx="2768263" cy="3013752"/>
          </a:xfrm>
          <a:prstGeom prst="roundRect">
            <a:avLst/>
          </a:prstGeom>
          <a:noFill/>
          <a:ln w="19050">
            <a:solidFill>
              <a:srgbClr val="886D27"/>
            </a:solidFill>
          </a:ln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endParaRPr lang="zh-CN" altLang="zh-CN" sz="210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0" name="Rectangle 17">
            <a:extLst>
              <a:ext uri="{FF2B5EF4-FFF2-40B4-BE49-F238E27FC236}">
                <a16:creationId xmlns:a16="http://schemas.microsoft.com/office/drawing/2014/main" id="{9470A888-2051-462F-8F4F-13F5DB8805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5864" y="950607"/>
            <a:ext cx="2768263" cy="3013752"/>
          </a:xfrm>
          <a:prstGeom prst="roundRect">
            <a:avLst/>
          </a:prstGeom>
          <a:noFill/>
          <a:ln w="19050">
            <a:solidFill>
              <a:srgbClr val="BF8714"/>
            </a:solidFill>
          </a:ln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endParaRPr lang="zh-CN" altLang="zh-CN" sz="210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1" name="矩形 30" descr="e7d195523061f1c0dc554706afe4c72a60a25314cbaece805811E654B44695D34D35691164BB3D154CCFD5D798F6FEAD99EAA8F1ADC3D4AFA5BC9ED0BB3A4B45073A038AC38E89AB54D31AA59602B9F12209B776749A2CCA36AD07C888D793A35F9D491ED1216934BB3A67970262DCEF660A8C3A8D1E7FE509DD9C96939D9FB9CDC0D2D415A58769">
            <a:extLst>
              <a:ext uri="{FF2B5EF4-FFF2-40B4-BE49-F238E27FC236}">
                <a16:creationId xmlns:a16="http://schemas.microsoft.com/office/drawing/2014/main" id="{5E2A9689-4E7A-435F-8D1B-81D116063BB7}"/>
              </a:ext>
            </a:extLst>
          </p:cNvPr>
          <p:cNvSpPr/>
          <p:nvPr/>
        </p:nvSpPr>
        <p:spPr>
          <a:xfrm>
            <a:off x="317208" y="1739315"/>
            <a:ext cx="2623436" cy="19407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TW" altLang="en-US" sz="1800" dirty="0">
                <a:solidFill>
                  <a:srgbClr val="4443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反擊或攻擊行為</a:t>
            </a:r>
            <a:endParaRPr lang="en-US" altLang="zh-TW" sz="1800" dirty="0">
              <a:solidFill>
                <a:srgbClr val="444343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TW" altLang="en-US" sz="1800" dirty="0">
                <a:solidFill>
                  <a:srgbClr val="4443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逃避或退縮，負面情緒反應</a:t>
            </a:r>
            <a:endParaRPr lang="en-US" altLang="zh-TW" sz="1800" dirty="0">
              <a:solidFill>
                <a:srgbClr val="444343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120000"/>
              </a:lnSpc>
            </a:pPr>
            <a:endParaRPr lang="en-US" altLang="zh-TW" sz="1800" dirty="0">
              <a:solidFill>
                <a:srgbClr val="444343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120000"/>
              </a:lnSpc>
            </a:pPr>
            <a:r>
              <a:rPr lang="zh-TW" altLang="en-US" sz="1800" dirty="0">
                <a:solidFill>
                  <a:srgbClr val="4443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→自身防衛的本能</a:t>
            </a:r>
            <a:endParaRPr lang="en-US" altLang="zh-CN" sz="1800" dirty="0">
              <a:solidFill>
                <a:srgbClr val="444343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5" name="TextBox 76">
            <a:extLst>
              <a:ext uri="{FF2B5EF4-FFF2-40B4-BE49-F238E27FC236}">
                <a16:creationId xmlns:a16="http://schemas.microsoft.com/office/drawing/2014/main" id="{F81952EA-DDD1-423C-A2F6-34078239A8C7}"/>
              </a:ext>
            </a:extLst>
          </p:cNvPr>
          <p:cNvSpPr txBox="1"/>
          <p:nvPr/>
        </p:nvSpPr>
        <p:spPr>
          <a:xfrm>
            <a:off x="3200882" y="1951450"/>
            <a:ext cx="2644777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TW" altLang="en-US" sz="2400" b="1" dirty="0">
                <a:solidFill>
                  <a:srgbClr val="886D2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可能引發負面反應</a:t>
            </a:r>
          </a:p>
        </p:txBody>
      </p:sp>
      <p:sp>
        <p:nvSpPr>
          <p:cNvPr id="56" name="矩形 55" descr="e7d195523061f1c0dc554706afe4c72a60a25314cbaece805811E654B44695D34D35691164BB3D154CCFD5D798F6FEAD99EAA8F1ADC3D4AFA5BC9ED0BB3A4B45073A038AC38E89AB54D31AA59602B9F12209B776749A2CCA36AD07C888D793A35F9D491ED1216934BB3A67970262DCEF660A8C3A8D1E7FE509DD9C96939D9FB9CDC0D2D415A58769">
            <a:extLst>
              <a:ext uri="{FF2B5EF4-FFF2-40B4-BE49-F238E27FC236}">
                <a16:creationId xmlns:a16="http://schemas.microsoft.com/office/drawing/2014/main" id="{9928177F-D097-4886-B26D-53841C17B0D4}"/>
              </a:ext>
            </a:extLst>
          </p:cNvPr>
          <p:cNvSpPr/>
          <p:nvPr/>
        </p:nvSpPr>
        <p:spPr>
          <a:xfrm>
            <a:off x="3103512" y="2378992"/>
            <a:ext cx="2782513" cy="2318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TW" altLang="en-US" sz="1800" dirty="0">
                <a:solidFill>
                  <a:srgbClr val="4443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實施者或實施地點和嫌惡刺激配對</a:t>
            </a:r>
            <a:endParaRPr lang="en-US" altLang="zh-TW" sz="1800" dirty="0">
              <a:solidFill>
                <a:srgbClr val="444343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TW" altLang="en-US" sz="1800" dirty="0">
                <a:solidFill>
                  <a:srgbClr val="4443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中性刺激→嫌惡刺激</a:t>
            </a:r>
            <a:endParaRPr lang="en-US" altLang="zh-TW" sz="1800" dirty="0">
              <a:solidFill>
                <a:srgbClr val="444343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TW" altLang="en-US" sz="1800" dirty="0">
                <a:solidFill>
                  <a:srgbClr val="4443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懲罰也可成為有條件的強化劑</a:t>
            </a:r>
            <a:endParaRPr lang="en-US" altLang="zh-CN" sz="1800" dirty="0">
              <a:solidFill>
                <a:srgbClr val="444343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120000"/>
              </a:lnSpc>
            </a:pPr>
            <a:r>
              <a:rPr lang="zh-TW" altLang="en-US" dirty="0">
                <a:solidFill>
                  <a:srgbClr val="4443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→例：看牙醫</a:t>
            </a:r>
            <a:endParaRPr lang="en-US" altLang="zh-TW" dirty="0">
              <a:solidFill>
                <a:srgbClr val="444343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120000"/>
              </a:lnSpc>
            </a:pPr>
            <a:r>
              <a:rPr lang="zh-TW" altLang="en-US" dirty="0">
                <a:solidFill>
                  <a:srgbClr val="4443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→例：家暴婦女</a:t>
            </a:r>
            <a:endParaRPr lang="en-US" altLang="zh-CN" dirty="0">
              <a:solidFill>
                <a:srgbClr val="444343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7" name="TextBox 76">
            <a:extLst>
              <a:ext uri="{FF2B5EF4-FFF2-40B4-BE49-F238E27FC236}">
                <a16:creationId xmlns:a16="http://schemas.microsoft.com/office/drawing/2014/main" id="{35603613-1E13-40F1-9BDC-841CD225FFF9}"/>
              </a:ext>
            </a:extLst>
          </p:cNvPr>
          <p:cNvSpPr txBox="1"/>
          <p:nvPr/>
        </p:nvSpPr>
        <p:spPr>
          <a:xfrm>
            <a:off x="6056366" y="1213482"/>
            <a:ext cx="2644777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TW" altLang="en-US" sz="2400" b="1" dirty="0">
                <a:solidFill>
                  <a:srgbClr val="BF871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懲罰的模仿效果</a:t>
            </a:r>
          </a:p>
        </p:txBody>
      </p:sp>
      <p:sp>
        <p:nvSpPr>
          <p:cNvPr id="58" name="矩形 57" descr="e7d195523061f1c0dc554706afe4c72a60a25314cbaece805811E654B44695D34D35691164BB3D154CCFD5D798F6FEAD99EAA8F1ADC3D4AFA5BC9ED0BB3A4B45073A038AC38E89AB54D31AA59602B9F12209B776749A2CCA36AD07C888D793A35F9D491ED1216934BB3A67970262DCEF660A8C3A8D1E7FE509DD9C96939D9FB9CDC0D2D415A58769">
            <a:extLst>
              <a:ext uri="{FF2B5EF4-FFF2-40B4-BE49-F238E27FC236}">
                <a16:creationId xmlns:a16="http://schemas.microsoft.com/office/drawing/2014/main" id="{BE295068-CCBB-4521-AF92-0A952212883E}"/>
              </a:ext>
            </a:extLst>
          </p:cNvPr>
          <p:cNvSpPr/>
          <p:nvPr/>
        </p:nvSpPr>
        <p:spPr>
          <a:xfrm>
            <a:off x="6195840" y="1748426"/>
            <a:ext cx="2365827" cy="1583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TW" altLang="en-US" sz="1800" dirty="0">
                <a:solidFill>
                  <a:srgbClr val="4443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模仿了不適當的處理方式</a:t>
            </a:r>
            <a:endParaRPr lang="en-US" altLang="zh-TW" sz="1800" dirty="0">
              <a:solidFill>
                <a:srgbClr val="444343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120000"/>
              </a:lnSpc>
            </a:pPr>
            <a:endParaRPr lang="en-US" altLang="zh-CN" sz="1800" dirty="0">
              <a:solidFill>
                <a:srgbClr val="44434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Segoe UI" panose="020B0502040204020203" pitchFamily="34" charset="0"/>
            </a:endParaRPr>
          </a:p>
          <a:p>
            <a:pPr>
              <a:lnSpc>
                <a:spcPct val="120000"/>
              </a:lnSpc>
            </a:pPr>
            <a:r>
              <a:rPr lang="zh-TW" altLang="en-US" dirty="0">
                <a:solidFill>
                  <a:srgbClr val="444343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→例：嚴厲的態度</a:t>
            </a:r>
            <a:endParaRPr lang="en-US" altLang="zh-CN" dirty="0">
              <a:solidFill>
                <a:srgbClr val="44434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Segoe UI" panose="020B0502040204020203" pitchFamily="34" charset="0"/>
            </a:endParaRPr>
          </a:p>
          <a:p>
            <a:pPr>
              <a:lnSpc>
                <a:spcPct val="120000"/>
              </a:lnSpc>
            </a:pPr>
            <a:r>
              <a:rPr lang="zh-TW" altLang="en-US" dirty="0">
                <a:solidFill>
                  <a:srgbClr val="444343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→例：受虐兒</a:t>
            </a:r>
            <a:endParaRPr lang="en-US" altLang="zh-CN" dirty="0">
              <a:solidFill>
                <a:srgbClr val="44434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Segoe UI" panose="020B0502040204020203" pitchFamily="34" charset="0"/>
            </a:endParaRPr>
          </a:p>
        </p:txBody>
      </p:sp>
      <p:sp>
        <p:nvSpPr>
          <p:cNvPr id="41" name="Oval 13"/>
          <p:cNvSpPr>
            <a:spLocks noChangeArrowheads="1"/>
          </p:cNvSpPr>
          <p:nvPr/>
        </p:nvSpPr>
        <p:spPr bwMode="auto">
          <a:xfrm rot="2700000">
            <a:off x="7037167" y="3640378"/>
            <a:ext cx="713578" cy="705694"/>
          </a:xfrm>
          <a:prstGeom prst="roundRect">
            <a:avLst/>
          </a:prstGeom>
          <a:solidFill>
            <a:srgbClr val="BF8714"/>
          </a:solidFill>
          <a:ln>
            <a:noFill/>
          </a:ln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endParaRPr lang="zh-CN" altLang="zh-CN" sz="21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2" name="Freeform 7"/>
          <p:cNvSpPr>
            <a:spLocks noEditPoints="1" noChangeArrowheads="1"/>
          </p:cNvSpPr>
          <p:nvPr/>
        </p:nvSpPr>
        <p:spPr bwMode="auto">
          <a:xfrm>
            <a:off x="7193417" y="3824396"/>
            <a:ext cx="382969" cy="350649"/>
          </a:xfrm>
          <a:custGeom>
            <a:avLst/>
            <a:gdLst>
              <a:gd name="T0" fmla="*/ 2147483647 w 177"/>
              <a:gd name="T1" fmla="*/ 2147483647 h 164"/>
              <a:gd name="T2" fmla="*/ 2147483647 w 177"/>
              <a:gd name="T3" fmla="*/ 2147483647 h 164"/>
              <a:gd name="T4" fmla="*/ 2147483647 w 177"/>
              <a:gd name="T5" fmla="*/ 2147483647 h 164"/>
              <a:gd name="T6" fmla="*/ 2147483647 w 177"/>
              <a:gd name="T7" fmla="*/ 2147483647 h 164"/>
              <a:gd name="T8" fmla="*/ 2147483647 w 177"/>
              <a:gd name="T9" fmla="*/ 2147483647 h 164"/>
              <a:gd name="T10" fmla="*/ 2147483647 w 177"/>
              <a:gd name="T11" fmla="*/ 2147483647 h 164"/>
              <a:gd name="T12" fmla="*/ 2147483647 w 177"/>
              <a:gd name="T13" fmla="*/ 2147483647 h 164"/>
              <a:gd name="T14" fmla="*/ 2147483647 w 177"/>
              <a:gd name="T15" fmla="*/ 2147483647 h 164"/>
              <a:gd name="T16" fmla="*/ 2147483647 w 177"/>
              <a:gd name="T17" fmla="*/ 2147483647 h 164"/>
              <a:gd name="T18" fmla="*/ 2147483647 w 177"/>
              <a:gd name="T19" fmla="*/ 2147483647 h 164"/>
              <a:gd name="T20" fmla="*/ 2147483647 w 177"/>
              <a:gd name="T21" fmla="*/ 2147483647 h 164"/>
              <a:gd name="T22" fmla="*/ 2147483647 w 177"/>
              <a:gd name="T23" fmla="*/ 0 h 164"/>
              <a:gd name="T24" fmla="*/ 2147483647 w 177"/>
              <a:gd name="T25" fmla="*/ 2147483647 h 164"/>
              <a:gd name="T26" fmla="*/ 2147483647 w 177"/>
              <a:gd name="T27" fmla="*/ 2147483647 h 164"/>
              <a:gd name="T28" fmla="*/ 2147483647 w 177"/>
              <a:gd name="T29" fmla="*/ 2147483647 h 164"/>
              <a:gd name="T30" fmla="*/ 2147483647 w 177"/>
              <a:gd name="T31" fmla="*/ 2147483647 h 164"/>
              <a:gd name="T32" fmla="*/ 2147483647 w 177"/>
              <a:gd name="T33" fmla="*/ 2147483647 h 164"/>
              <a:gd name="T34" fmla="*/ 2147483647 w 177"/>
              <a:gd name="T35" fmla="*/ 2147483647 h 164"/>
              <a:gd name="T36" fmla="*/ 2147483647 w 177"/>
              <a:gd name="T37" fmla="*/ 2147483647 h 164"/>
              <a:gd name="T38" fmla="*/ 2147483647 w 177"/>
              <a:gd name="T39" fmla="*/ 2147483647 h 164"/>
              <a:gd name="T40" fmla="*/ 2147483647 w 177"/>
              <a:gd name="T41" fmla="*/ 2147483647 h 164"/>
              <a:gd name="T42" fmla="*/ 2147483647 w 177"/>
              <a:gd name="T43" fmla="*/ 2147483647 h 164"/>
              <a:gd name="T44" fmla="*/ 2147483647 w 177"/>
              <a:gd name="T45" fmla="*/ 2147483647 h 164"/>
              <a:gd name="T46" fmla="*/ 2147483647 w 177"/>
              <a:gd name="T47" fmla="*/ 2147483647 h 164"/>
              <a:gd name="T48" fmla="*/ 2147483647 w 177"/>
              <a:gd name="T49" fmla="*/ 2147483647 h 164"/>
              <a:gd name="T50" fmla="*/ 2147483647 w 177"/>
              <a:gd name="T51" fmla="*/ 2147483647 h 164"/>
              <a:gd name="T52" fmla="*/ 2147483647 w 177"/>
              <a:gd name="T53" fmla="*/ 2147483647 h 164"/>
              <a:gd name="T54" fmla="*/ 2147483647 w 177"/>
              <a:gd name="T55" fmla="*/ 2147483647 h 164"/>
              <a:gd name="T56" fmla="*/ 2147483647 w 177"/>
              <a:gd name="T57" fmla="*/ 2147483647 h 164"/>
              <a:gd name="T58" fmla="*/ 2147483647 w 177"/>
              <a:gd name="T59" fmla="*/ 0 h 164"/>
              <a:gd name="T60" fmla="*/ 2147483647 w 177"/>
              <a:gd name="T61" fmla="*/ 2147483647 h 164"/>
              <a:gd name="T62" fmla="*/ 2147483647 w 177"/>
              <a:gd name="T63" fmla="*/ 2147483647 h 164"/>
              <a:gd name="T64" fmla="*/ 2147483647 w 177"/>
              <a:gd name="T65" fmla="*/ 2147483647 h 164"/>
              <a:gd name="T66" fmla="*/ 2147483647 w 177"/>
              <a:gd name="T67" fmla="*/ 2147483647 h 164"/>
              <a:gd name="T68" fmla="*/ 2147483647 w 177"/>
              <a:gd name="T69" fmla="*/ 2147483647 h 164"/>
              <a:gd name="T70" fmla="*/ 2147483647 w 177"/>
              <a:gd name="T71" fmla="*/ 2147483647 h 164"/>
              <a:gd name="T72" fmla="*/ 2147483647 w 177"/>
              <a:gd name="T73" fmla="*/ 2147483647 h 164"/>
              <a:gd name="T74" fmla="*/ 2147483647 w 177"/>
              <a:gd name="T75" fmla="*/ 2147483647 h 164"/>
              <a:gd name="T76" fmla="*/ 2147483647 w 177"/>
              <a:gd name="T77" fmla="*/ 2147483647 h 164"/>
              <a:gd name="T78" fmla="*/ 2147483647 w 177"/>
              <a:gd name="T79" fmla="*/ 2147483647 h 164"/>
              <a:gd name="T80" fmla="*/ 2147483647 w 177"/>
              <a:gd name="T81" fmla="*/ 2147483647 h 164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177"/>
              <a:gd name="T124" fmla="*/ 0 h 164"/>
              <a:gd name="T125" fmla="*/ 177 w 177"/>
              <a:gd name="T126" fmla="*/ 164 h 164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177" h="164">
                <a:moveTo>
                  <a:pt x="31" y="94"/>
                </a:moveTo>
                <a:cubicBezTo>
                  <a:pt x="19" y="94"/>
                  <a:pt x="19" y="94"/>
                  <a:pt x="19" y="94"/>
                </a:cubicBezTo>
                <a:cubicBezTo>
                  <a:pt x="9" y="94"/>
                  <a:pt x="1" y="89"/>
                  <a:pt x="1" y="79"/>
                </a:cubicBezTo>
                <a:cubicBezTo>
                  <a:pt x="1" y="72"/>
                  <a:pt x="0" y="47"/>
                  <a:pt x="12" y="47"/>
                </a:cubicBezTo>
                <a:cubicBezTo>
                  <a:pt x="14" y="47"/>
                  <a:pt x="24" y="55"/>
                  <a:pt x="36" y="55"/>
                </a:cubicBezTo>
                <a:cubicBezTo>
                  <a:pt x="40" y="55"/>
                  <a:pt x="44" y="54"/>
                  <a:pt x="48" y="52"/>
                </a:cubicBezTo>
                <a:cubicBezTo>
                  <a:pt x="48" y="54"/>
                  <a:pt x="48" y="57"/>
                  <a:pt x="48" y="59"/>
                </a:cubicBezTo>
                <a:cubicBezTo>
                  <a:pt x="48" y="67"/>
                  <a:pt x="50" y="75"/>
                  <a:pt x="55" y="82"/>
                </a:cubicBezTo>
                <a:cubicBezTo>
                  <a:pt x="46" y="82"/>
                  <a:pt x="37" y="86"/>
                  <a:pt x="31" y="94"/>
                </a:cubicBezTo>
                <a:close/>
                <a:moveTo>
                  <a:pt x="36" y="47"/>
                </a:moveTo>
                <a:cubicBezTo>
                  <a:pt x="23" y="47"/>
                  <a:pt x="12" y="36"/>
                  <a:pt x="12" y="23"/>
                </a:cubicBezTo>
                <a:cubicBezTo>
                  <a:pt x="12" y="10"/>
                  <a:pt x="23" y="0"/>
                  <a:pt x="36" y="0"/>
                </a:cubicBezTo>
                <a:cubicBezTo>
                  <a:pt x="49" y="0"/>
                  <a:pt x="59" y="10"/>
                  <a:pt x="59" y="23"/>
                </a:cubicBezTo>
                <a:cubicBezTo>
                  <a:pt x="59" y="36"/>
                  <a:pt x="49" y="47"/>
                  <a:pt x="36" y="47"/>
                </a:cubicBezTo>
                <a:close/>
                <a:moveTo>
                  <a:pt x="129" y="164"/>
                </a:moveTo>
                <a:cubicBezTo>
                  <a:pt x="49" y="164"/>
                  <a:pt x="49" y="164"/>
                  <a:pt x="49" y="164"/>
                </a:cubicBezTo>
                <a:cubicBezTo>
                  <a:pt x="34" y="164"/>
                  <a:pt x="24" y="155"/>
                  <a:pt x="24" y="140"/>
                </a:cubicBezTo>
                <a:cubicBezTo>
                  <a:pt x="24" y="120"/>
                  <a:pt x="29" y="88"/>
                  <a:pt x="56" y="88"/>
                </a:cubicBezTo>
                <a:cubicBezTo>
                  <a:pt x="59" y="88"/>
                  <a:pt x="70" y="101"/>
                  <a:pt x="89" y="101"/>
                </a:cubicBezTo>
                <a:cubicBezTo>
                  <a:pt x="107" y="101"/>
                  <a:pt x="118" y="88"/>
                  <a:pt x="121" y="88"/>
                </a:cubicBezTo>
                <a:cubicBezTo>
                  <a:pt x="148" y="88"/>
                  <a:pt x="153" y="120"/>
                  <a:pt x="153" y="140"/>
                </a:cubicBezTo>
                <a:cubicBezTo>
                  <a:pt x="153" y="155"/>
                  <a:pt x="143" y="164"/>
                  <a:pt x="129" y="164"/>
                </a:cubicBezTo>
                <a:close/>
                <a:moveTo>
                  <a:pt x="89" y="94"/>
                </a:moveTo>
                <a:cubicBezTo>
                  <a:pt x="69" y="94"/>
                  <a:pt x="53" y="78"/>
                  <a:pt x="53" y="59"/>
                </a:cubicBezTo>
                <a:cubicBezTo>
                  <a:pt x="53" y="39"/>
                  <a:pt x="69" y="23"/>
                  <a:pt x="89" y="23"/>
                </a:cubicBezTo>
                <a:cubicBezTo>
                  <a:pt x="108" y="23"/>
                  <a:pt x="124" y="39"/>
                  <a:pt x="124" y="59"/>
                </a:cubicBezTo>
                <a:cubicBezTo>
                  <a:pt x="124" y="78"/>
                  <a:pt x="108" y="94"/>
                  <a:pt x="89" y="94"/>
                </a:cubicBezTo>
                <a:close/>
                <a:moveTo>
                  <a:pt x="141" y="47"/>
                </a:moveTo>
                <a:cubicBezTo>
                  <a:pt x="128" y="47"/>
                  <a:pt x="118" y="36"/>
                  <a:pt x="118" y="23"/>
                </a:cubicBezTo>
                <a:cubicBezTo>
                  <a:pt x="118" y="10"/>
                  <a:pt x="128" y="0"/>
                  <a:pt x="141" y="0"/>
                </a:cubicBezTo>
                <a:cubicBezTo>
                  <a:pt x="154" y="0"/>
                  <a:pt x="165" y="10"/>
                  <a:pt x="165" y="23"/>
                </a:cubicBezTo>
                <a:cubicBezTo>
                  <a:pt x="165" y="36"/>
                  <a:pt x="154" y="47"/>
                  <a:pt x="141" y="47"/>
                </a:cubicBezTo>
                <a:close/>
                <a:moveTo>
                  <a:pt x="159" y="94"/>
                </a:moveTo>
                <a:cubicBezTo>
                  <a:pt x="146" y="94"/>
                  <a:pt x="146" y="94"/>
                  <a:pt x="146" y="94"/>
                </a:cubicBezTo>
                <a:cubicBezTo>
                  <a:pt x="140" y="86"/>
                  <a:pt x="132" y="82"/>
                  <a:pt x="122" y="82"/>
                </a:cubicBezTo>
                <a:cubicBezTo>
                  <a:pt x="127" y="75"/>
                  <a:pt x="130" y="67"/>
                  <a:pt x="130" y="59"/>
                </a:cubicBezTo>
                <a:cubicBezTo>
                  <a:pt x="130" y="57"/>
                  <a:pt x="129" y="54"/>
                  <a:pt x="129" y="52"/>
                </a:cubicBezTo>
                <a:cubicBezTo>
                  <a:pt x="133" y="54"/>
                  <a:pt x="137" y="55"/>
                  <a:pt x="141" y="55"/>
                </a:cubicBezTo>
                <a:cubicBezTo>
                  <a:pt x="154" y="55"/>
                  <a:pt x="163" y="47"/>
                  <a:pt x="165" y="47"/>
                </a:cubicBezTo>
                <a:cubicBezTo>
                  <a:pt x="177" y="47"/>
                  <a:pt x="177" y="72"/>
                  <a:pt x="177" y="79"/>
                </a:cubicBezTo>
                <a:cubicBezTo>
                  <a:pt x="177" y="89"/>
                  <a:pt x="168" y="94"/>
                  <a:pt x="159" y="94"/>
                </a:cubicBezTo>
                <a:close/>
              </a:path>
            </a:pathLst>
          </a:custGeom>
          <a:solidFill>
            <a:srgbClr val="F4F5F7"/>
          </a:solidFill>
          <a:ln>
            <a:noFill/>
          </a:ln>
        </p:spPr>
        <p:txBody>
          <a:bodyPr lIns="67628" tIns="35243" rIns="67628" bIns="35243"/>
          <a:lstStyle/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ED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8500" y="1567543"/>
            <a:ext cx="3328527" cy="3275693"/>
          </a:xfrm>
          <a:prstGeom prst="rect">
            <a:avLst/>
          </a:prstGeom>
        </p:spPr>
      </p:pic>
      <p:sp>
        <p:nvSpPr>
          <p:cNvPr id="22" name="TextBox 76"/>
          <p:cNvSpPr txBox="1"/>
          <p:nvPr/>
        </p:nvSpPr>
        <p:spPr>
          <a:xfrm>
            <a:off x="655964" y="2461251"/>
            <a:ext cx="754053" cy="70019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4100" dirty="0">
                <a:solidFill>
                  <a:srgbClr val="886D2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sz="4100" dirty="0">
              <a:solidFill>
                <a:srgbClr val="886D2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TextBox 76"/>
          <p:cNvSpPr txBox="1"/>
          <p:nvPr/>
        </p:nvSpPr>
        <p:spPr>
          <a:xfrm>
            <a:off x="1611830" y="2461251"/>
            <a:ext cx="3587498" cy="5309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TW" altLang="en-US" sz="3000" dirty="0">
                <a:solidFill>
                  <a:srgbClr val="886D2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使用懲罰的倫理守則</a:t>
            </a:r>
          </a:p>
        </p:txBody>
      </p:sp>
      <p:cxnSp>
        <p:nvCxnSpPr>
          <p:cNvPr id="30" name="直接连接符 29"/>
          <p:cNvCxnSpPr/>
          <p:nvPr/>
        </p:nvCxnSpPr>
        <p:spPr>
          <a:xfrm>
            <a:off x="1510923" y="2215836"/>
            <a:ext cx="0" cy="1183328"/>
          </a:xfrm>
          <a:prstGeom prst="line">
            <a:avLst/>
          </a:prstGeom>
          <a:ln w="28575">
            <a:solidFill>
              <a:srgbClr val="886D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05747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ED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76"/>
          <p:cNvSpPr txBox="1"/>
          <p:nvPr/>
        </p:nvSpPr>
        <p:spPr>
          <a:xfrm>
            <a:off x="105582" y="197898"/>
            <a:ext cx="544861" cy="48474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2700" dirty="0">
                <a:solidFill>
                  <a:srgbClr val="BF87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sz="2700" dirty="0">
              <a:solidFill>
                <a:srgbClr val="BF871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5" name="直接连接符 34"/>
          <p:cNvCxnSpPr/>
          <p:nvPr/>
        </p:nvCxnSpPr>
        <p:spPr>
          <a:xfrm>
            <a:off x="650443" y="175152"/>
            <a:ext cx="0" cy="530239"/>
          </a:xfrm>
          <a:prstGeom prst="line">
            <a:avLst/>
          </a:prstGeom>
          <a:ln w="28575">
            <a:solidFill>
              <a:srgbClr val="BF87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椭圆 8"/>
          <p:cNvSpPr/>
          <p:nvPr/>
        </p:nvSpPr>
        <p:spPr>
          <a:xfrm>
            <a:off x="3289465" y="1487383"/>
            <a:ext cx="1380119" cy="1380119"/>
          </a:xfrm>
          <a:prstGeom prst="ellipse">
            <a:avLst/>
          </a:prstGeom>
          <a:solidFill>
            <a:srgbClr val="886D27"/>
          </a:solidFill>
          <a:ln w="98425">
            <a:solidFill>
              <a:srgbClr val="E7ED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0" name="椭圆 9"/>
          <p:cNvSpPr/>
          <p:nvPr/>
        </p:nvSpPr>
        <p:spPr>
          <a:xfrm>
            <a:off x="4474416" y="1487383"/>
            <a:ext cx="1380119" cy="1380119"/>
          </a:xfrm>
          <a:prstGeom prst="ellipse">
            <a:avLst/>
          </a:prstGeom>
          <a:solidFill>
            <a:srgbClr val="BF8714"/>
          </a:solidFill>
          <a:ln w="98425">
            <a:solidFill>
              <a:srgbClr val="E7ED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3289465" y="2627027"/>
            <a:ext cx="1380119" cy="1380119"/>
          </a:xfrm>
          <a:prstGeom prst="ellipse">
            <a:avLst/>
          </a:prstGeom>
          <a:solidFill>
            <a:srgbClr val="BF8714"/>
          </a:solidFill>
          <a:ln w="98425">
            <a:solidFill>
              <a:srgbClr val="E7ED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4474416" y="2627027"/>
            <a:ext cx="1380119" cy="1380119"/>
          </a:xfrm>
          <a:prstGeom prst="ellipse">
            <a:avLst/>
          </a:prstGeom>
          <a:solidFill>
            <a:srgbClr val="886D27"/>
          </a:solidFill>
          <a:ln w="98425">
            <a:solidFill>
              <a:srgbClr val="E7ED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4043129" y="2218393"/>
            <a:ext cx="1057742" cy="1057742"/>
          </a:xfrm>
          <a:prstGeom prst="ellipse">
            <a:avLst/>
          </a:prstGeom>
          <a:solidFill>
            <a:srgbClr val="E7ED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4" name="Freeform 16"/>
          <p:cNvSpPr>
            <a:spLocks noEditPoints="1"/>
          </p:cNvSpPr>
          <p:nvPr/>
        </p:nvSpPr>
        <p:spPr bwMode="auto">
          <a:xfrm>
            <a:off x="4336816" y="2436330"/>
            <a:ext cx="470368" cy="621868"/>
          </a:xfrm>
          <a:custGeom>
            <a:avLst/>
            <a:gdLst>
              <a:gd name="T0" fmla="*/ 71 w 78"/>
              <a:gd name="T1" fmla="*/ 6 h 103"/>
              <a:gd name="T2" fmla="*/ 78 w 78"/>
              <a:gd name="T3" fmla="*/ 6 h 103"/>
              <a:gd name="T4" fmla="*/ 78 w 78"/>
              <a:gd name="T5" fmla="*/ 0 h 103"/>
              <a:gd name="T6" fmla="*/ 0 w 78"/>
              <a:gd name="T7" fmla="*/ 0 h 103"/>
              <a:gd name="T8" fmla="*/ 0 w 78"/>
              <a:gd name="T9" fmla="*/ 6 h 103"/>
              <a:gd name="T10" fmla="*/ 6 w 78"/>
              <a:gd name="T11" fmla="*/ 6 h 103"/>
              <a:gd name="T12" fmla="*/ 6 w 78"/>
              <a:gd name="T13" fmla="*/ 13 h 103"/>
              <a:gd name="T14" fmla="*/ 10 w 78"/>
              <a:gd name="T15" fmla="*/ 13 h 103"/>
              <a:gd name="T16" fmla="*/ 20 w 78"/>
              <a:gd name="T17" fmla="*/ 48 h 103"/>
              <a:gd name="T18" fmla="*/ 25 w 78"/>
              <a:gd name="T19" fmla="*/ 52 h 103"/>
              <a:gd name="T20" fmla="*/ 20 w 78"/>
              <a:gd name="T21" fmla="*/ 55 h 103"/>
              <a:gd name="T22" fmla="*/ 10 w 78"/>
              <a:gd name="T23" fmla="*/ 90 h 103"/>
              <a:gd name="T24" fmla="*/ 6 w 78"/>
              <a:gd name="T25" fmla="*/ 90 h 103"/>
              <a:gd name="T26" fmla="*/ 6 w 78"/>
              <a:gd name="T27" fmla="*/ 97 h 103"/>
              <a:gd name="T28" fmla="*/ 0 w 78"/>
              <a:gd name="T29" fmla="*/ 97 h 103"/>
              <a:gd name="T30" fmla="*/ 0 w 78"/>
              <a:gd name="T31" fmla="*/ 103 h 103"/>
              <a:gd name="T32" fmla="*/ 78 w 78"/>
              <a:gd name="T33" fmla="*/ 103 h 103"/>
              <a:gd name="T34" fmla="*/ 78 w 78"/>
              <a:gd name="T35" fmla="*/ 97 h 103"/>
              <a:gd name="T36" fmla="*/ 71 w 78"/>
              <a:gd name="T37" fmla="*/ 97 h 103"/>
              <a:gd name="T38" fmla="*/ 71 w 78"/>
              <a:gd name="T39" fmla="*/ 90 h 103"/>
              <a:gd name="T40" fmla="*/ 68 w 78"/>
              <a:gd name="T41" fmla="*/ 90 h 103"/>
              <a:gd name="T42" fmla="*/ 58 w 78"/>
              <a:gd name="T43" fmla="*/ 55 h 103"/>
              <a:gd name="T44" fmla="*/ 53 w 78"/>
              <a:gd name="T45" fmla="*/ 52 h 103"/>
              <a:gd name="T46" fmla="*/ 58 w 78"/>
              <a:gd name="T47" fmla="*/ 48 h 103"/>
              <a:gd name="T48" fmla="*/ 68 w 78"/>
              <a:gd name="T49" fmla="*/ 13 h 103"/>
              <a:gd name="T50" fmla="*/ 71 w 78"/>
              <a:gd name="T51" fmla="*/ 13 h 103"/>
              <a:gd name="T52" fmla="*/ 71 w 78"/>
              <a:gd name="T53" fmla="*/ 6 h 103"/>
              <a:gd name="T54" fmla="*/ 62 w 78"/>
              <a:gd name="T55" fmla="*/ 14 h 103"/>
              <a:gd name="T56" fmla="*/ 54 w 78"/>
              <a:gd name="T57" fmla="*/ 43 h 103"/>
              <a:gd name="T58" fmla="*/ 45 w 78"/>
              <a:gd name="T59" fmla="*/ 47 h 103"/>
              <a:gd name="T60" fmla="*/ 45 w 78"/>
              <a:gd name="T61" fmla="*/ 56 h 103"/>
              <a:gd name="T62" fmla="*/ 54 w 78"/>
              <a:gd name="T63" fmla="*/ 60 h 103"/>
              <a:gd name="T64" fmla="*/ 62 w 78"/>
              <a:gd name="T65" fmla="*/ 89 h 103"/>
              <a:gd name="T66" fmla="*/ 61 w 78"/>
              <a:gd name="T67" fmla="*/ 90 h 103"/>
              <a:gd name="T68" fmla="*/ 55 w 78"/>
              <a:gd name="T69" fmla="*/ 90 h 103"/>
              <a:gd name="T70" fmla="*/ 50 w 78"/>
              <a:gd name="T71" fmla="*/ 75 h 103"/>
              <a:gd name="T72" fmla="*/ 42 w 78"/>
              <a:gd name="T73" fmla="*/ 71 h 103"/>
              <a:gd name="T74" fmla="*/ 42 w 78"/>
              <a:gd name="T75" fmla="*/ 45 h 103"/>
              <a:gd name="T76" fmla="*/ 53 w 78"/>
              <a:gd name="T77" fmla="*/ 40 h 103"/>
              <a:gd name="T78" fmla="*/ 59 w 78"/>
              <a:gd name="T79" fmla="*/ 32 h 103"/>
              <a:gd name="T80" fmla="*/ 19 w 78"/>
              <a:gd name="T81" fmla="*/ 32 h 103"/>
              <a:gd name="T82" fmla="*/ 25 w 78"/>
              <a:gd name="T83" fmla="*/ 40 h 103"/>
              <a:gd name="T84" fmla="*/ 36 w 78"/>
              <a:gd name="T85" fmla="*/ 45 h 103"/>
              <a:gd name="T86" fmla="*/ 36 w 78"/>
              <a:gd name="T87" fmla="*/ 71 h 103"/>
              <a:gd name="T88" fmla="*/ 28 w 78"/>
              <a:gd name="T89" fmla="*/ 75 h 103"/>
              <a:gd name="T90" fmla="*/ 23 w 78"/>
              <a:gd name="T91" fmla="*/ 90 h 103"/>
              <a:gd name="T92" fmla="*/ 16 w 78"/>
              <a:gd name="T93" fmla="*/ 90 h 103"/>
              <a:gd name="T94" fmla="*/ 16 w 78"/>
              <a:gd name="T95" fmla="*/ 89 h 103"/>
              <a:gd name="T96" fmla="*/ 24 w 78"/>
              <a:gd name="T97" fmla="*/ 60 h 103"/>
              <a:gd name="T98" fmla="*/ 32 w 78"/>
              <a:gd name="T99" fmla="*/ 56 h 103"/>
              <a:gd name="T100" fmla="*/ 32 w 78"/>
              <a:gd name="T101" fmla="*/ 47 h 103"/>
              <a:gd name="T102" fmla="*/ 24 w 78"/>
              <a:gd name="T103" fmla="*/ 43 h 103"/>
              <a:gd name="T104" fmla="*/ 16 w 78"/>
              <a:gd name="T105" fmla="*/ 14 h 103"/>
              <a:gd name="T106" fmla="*/ 16 w 78"/>
              <a:gd name="T107" fmla="*/ 13 h 103"/>
              <a:gd name="T108" fmla="*/ 61 w 78"/>
              <a:gd name="T109" fmla="*/ 13 h 103"/>
              <a:gd name="T110" fmla="*/ 62 w 78"/>
              <a:gd name="T111" fmla="*/ 14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78" h="103">
                <a:moveTo>
                  <a:pt x="71" y="6"/>
                </a:moveTo>
                <a:cubicBezTo>
                  <a:pt x="78" y="6"/>
                  <a:pt x="78" y="6"/>
                  <a:pt x="78" y="6"/>
                </a:cubicBezTo>
                <a:cubicBezTo>
                  <a:pt x="78" y="0"/>
                  <a:pt x="78" y="0"/>
                  <a:pt x="78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6"/>
                  <a:pt x="0" y="6"/>
                  <a:pt x="0" y="6"/>
                </a:cubicBezTo>
                <a:cubicBezTo>
                  <a:pt x="6" y="6"/>
                  <a:pt x="6" y="6"/>
                  <a:pt x="6" y="6"/>
                </a:cubicBezTo>
                <a:cubicBezTo>
                  <a:pt x="6" y="13"/>
                  <a:pt x="6" y="13"/>
                  <a:pt x="6" y="13"/>
                </a:cubicBezTo>
                <a:cubicBezTo>
                  <a:pt x="10" y="13"/>
                  <a:pt x="10" y="13"/>
                  <a:pt x="10" y="13"/>
                </a:cubicBezTo>
                <a:cubicBezTo>
                  <a:pt x="5" y="25"/>
                  <a:pt x="9" y="40"/>
                  <a:pt x="20" y="48"/>
                </a:cubicBezTo>
                <a:cubicBezTo>
                  <a:pt x="21" y="50"/>
                  <a:pt x="23" y="51"/>
                  <a:pt x="25" y="52"/>
                </a:cubicBezTo>
                <a:cubicBezTo>
                  <a:pt x="23" y="52"/>
                  <a:pt x="21" y="53"/>
                  <a:pt x="20" y="55"/>
                </a:cubicBezTo>
                <a:cubicBezTo>
                  <a:pt x="9" y="63"/>
                  <a:pt x="5" y="78"/>
                  <a:pt x="10" y="90"/>
                </a:cubicBezTo>
                <a:cubicBezTo>
                  <a:pt x="6" y="90"/>
                  <a:pt x="6" y="90"/>
                  <a:pt x="6" y="90"/>
                </a:cubicBezTo>
                <a:cubicBezTo>
                  <a:pt x="6" y="97"/>
                  <a:pt x="6" y="97"/>
                  <a:pt x="6" y="97"/>
                </a:cubicBezTo>
                <a:cubicBezTo>
                  <a:pt x="0" y="97"/>
                  <a:pt x="0" y="97"/>
                  <a:pt x="0" y="97"/>
                </a:cubicBezTo>
                <a:cubicBezTo>
                  <a:pt x="0" y="103"/>
                  <a:pt x="0" y="103"/>
                  <a:pt x="0" y="103"/>
                </a:cubicBezTo>
                <a:cubicBezTo>
                  <a:pt x="78" y="103"/>
                  <a:pt x="78" y="103"/>
                  <a:pt x="78" y="103"/>
                </a:cubicBezTo>
                <a:cubicBezTo>
                  <a:pt x="78" y="97"/>
                  <a:pt x="78" y="97"/>
                  <a:pt x="78" y="97"/>
                </a:cubicBezTo>
                <a:cubicBezTo>
                  <a:pt x="71" y="97"/>
                  <a:pt x="71" y="97"/>
                  <a:pt x="71" y="97"/>
                </a:cubicBezTo>
                <a:cubicBezTo>
                  <a:pt x="71" y="90"/>
                  <a:pt x="71" y="90"/>
                  <a:pt x="71" y="90"/>
                </a:cubicBezTo>
                <a:cubicBezTo>
                  <a:pt x="68" y="90"/>
                  <a:pt x="68" y="90"/>
                  <a:pt x="68" y="90"/>
                </a:cubicBezTo>
                <a:cubicBezTo>
                  <a:pt x="73" y="78"/>
                  <a:pt x="69" y="63"/>
                  <a:pt x="58" y="55"/>
                </a:cubicBezTo>
                <a:cubicBezTo>
                  <a:pt x="56" y="53"/>
                  <a:pt x="54" y="52"/>
                  <a:pt x="53" y="52"/>
                </a:cubicBezTo>
                <a:cubicBezTo>
                  <a:pt x="54" y="51"/>
                  <a:pt x="56" y="50"/>
                  <a:pt x="58" y="48"/>
                </a:cubicBezTo>
                <a:cubicBezTo>
                  <a:pt x="69" y="40"/>
                  <a:pt x="73" y="25"/>
                  <a:pt x="68" y="13"/>
                </a:cubicBezTo>
                <a:cubicBezTo>
                  <a:pt x="71" y="13"/>
                  <a:pt x="71" y="13"/>
                  <a:pt x="71" y="13"/>
                </a:cubicBezTo>
                <a:lnTo>
                  <a:pt x="71" y="6"/>
                </a:lnTo>
                <a:close/>
                <a:moveTo>
                  <a:pt x="62" y="14"/>
                </a:moveTo>
                <a:cubicBezTo>
                  <a:pt x="66" y="24"/>
                  <a:pt x="63" y="36"/>
                  <a:pt x="54" y="43"/>
                </a:cubicBezTo>
                <a:cubicBezTo>
                  <a:pt x="51" y="45"/>
                  <a:pt x="48" y="47"/>
                  <a:pt x="45" y="47"/>
                </a:cubicBezTo>
                <a:cubicBezTo>
                  <a:pt x="45" y="56"/>
                  <a:pt x="45" y="56"/>
                  <a:pt x="45" y="56"/>
                </a:cubicBezTo>
                <a:cubicBezTo>
                  <a:pt x="48" y="57"/>
                  <a:pt x="51" y="58"/>
                  <a:pt x="54" y="60"/>
                </a:cubicBezTo>
                <a:cubicBezTo>
                  <a:pt x="63" y="67"/>
                  <a:pt x="66" y="79"/>
                  <a:pt x="62" y="89"/>
                </a:cubicBezTo>
                <a:cubicBezTo>
                  <a:pt x="61" y="90"/>
                  <a:pt x="61" y="90"/>
                  <a:pt x="61" y="90"/>
                </a:cubicBezTo>
                <a:cubicBezTo>
                  <a:pt x="55" y="90"/>
                  <a:pt x="55" y="90"/>
                  <a:pt x="55" y="90"/>
                </a:cubicBezTo>
                <a:cubicBezTo>
                  <a:pt x="56" y="85"/>
                  <a:pt x="54" y="79"/>
                  <a:pt x="50" y="75"/>
                </a:cubicBezTo>
                <a:cubicBezTo>
                  <a:pt x="47" y="73"/>
                  <a:pt x="45" y="72"/>
                  <a:pt x="42" y="71"/>
                </a:cubicBezTo>
                <a:cubicBezTo>
                  <a:pt x="42" y="45"/>
                  <a:pt x="42" y="45"/>
                  <a:pt x="42" y="45"/>
                </a:cubicBezTo>
                <a:cubicBezTo>
                  <a:pt x="46" y="44"/>
                  <a:pt x="50" y="43"/>
                  <a:pt x="53" y="40"/>
                </a:cubicBezTo>
                <a:cubicBezTo>
                  <a:pt x="55" y="38"/>
                  <a:pt x="57" y="35"/>
                  <a:pt x="59" y="32"/>
                </a:cubicBezTo>
                <a:cubicBezTo>
                  <a:pt x="19" y="32"/>
                  <a:pt x="19" y="32"/>
                  <a:pt x="19" y="32"/>
                </a:cubicBezTo>
                <a:cubicBezTo>
                  <a:pt x="20" y="35"/>
                  <a:pt x="22" y="38"/>
                  <a:pt x="25" y="40"/>
                </a:cubicBezTo>
                <a:cubicBezTo>
                  <a:pt x="28" y="43"/>
                  <a:pt x="32" y="44"/>
                  <a:pt x="36" y="45"/>
                </a:cubicBezTo>
                <a:cubicBezTo>
                  <a:pt x="36" y="71"/>
                  <a:pt x="36" y="71"/>
                  <a:pt x="36" y="71"/>
                </a:cubicBezTo>
                <a:cubicBezTo>
                  <a:pt x="33" y="72"/>
                  <a:pt x="30" y="73"/>
                  <a:pt x="28" y="75"/>
                </a:cubicBezTo>
                <a:cubicBezTo>
                  <a:pt x="24" y="79"/>
                  <a:pt x="22" y="85"/>
                  <a:pt x="23" y="90"/>
                </a:cubicBezTo>
                <a:cubicBezTo>
                  <a:pt x="16" y="90"/>
                  <a:pt x="16" y="90"/>
                  <a:pt x="16" y="90"/>
                </a:cubicBezTo>
                <a:cubicBezTo>
                  <a:pt x="16" y="89"/>
                  <a:pt x="16" y="89"/>
                  <a:pt x="16" y="89"/>
                </a:cubicBezTo>
                <a:cubicBezTo>
                  <a:pt x="12" y="79"/>
                  <a:pt x="15" y="67"/>
                  <a:pt x="24" y="60"/>
                </a:cubicBezTo>
                <a:cubicBezTo>
                  <a:pt x="26" y="58"/>
                  <a:pt x="29" y="57"/>
                  <a:pt x="32" y="56"/>
                </a:cubicBezTo>
                <a:cubicBezTo>
                  <a:pt x="32" y="47"/>
                  <a:pt x="32" y="47"/>
                  <a:pt x="32" y="47"/>
                </a:cubicBezTo>
                <a:cubicBezTo>
                  <a:pt x="29" y="47"/>
                  <a:pt x="26" y="45"/>
                  <a:pt x="24" y="43"/>
                </a:cubicBezTo>
                <a:cubicBezTo>
                  <a:pt x="15" y="36"/>
                  <a:pt x="12" y="24"/>
                  <a:pt x="16" y="14"/>
                </a:cubicBezTo>
                <a:cubicBezTo>
                  <a:pt x="16" y="13"/>
                  <a:pt x="16" y="13"/>
                  <a:pt x="16" y="13"/>
                </a:cubicBezTo>
                <a:cubicBezTo>
                  <a:pt x="61" y="13"/>
                  <a:pt x="61" y="13"/>
                  <a:pt x="61" y="13"/>
                </a:cubicBezTo>
                <a:lnTo>
                  <a:pt x="62" y="14"/>
                </a:lnTo>
                <a:close/>
              </a:path>
            </a:pathLst>
          </a:custGeom>
          <a:solidFill>
            <a:srgbClr val="886D27"/>
          </a:solidFill>
          <a:ln>
            <a:noFill/>
          </a:ln>
        </p:spPr>
        <p:txBody>
          <a:bodyPr lIns="68580" tIns="34290" rIns="68580" bIns="34290"/>
          <a:lstStyle/>
          <a:p>
            <a:endParaRPr lang="zh-CN" altLang="en-US">
              <a:solidFill>
                <a:schemeClr val="bg1"/>
              </a:solidFill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3479176" y="1873832"/>
            <a:ext cx="2185649" cy="507831"/>
            <a:chOff x="4526323" y="2498441"/>
            <a:chExt cx="2914198" cy="677108"/>
          </a:xfrm>
        </p:grpSpPr>
        <p:sp>
          <p:nvSpPr>
            <p:cNvPr id="16" name="TextBox 76"/>
            <p:cNvSpPr txBox="1"/>
            <p:nvPr/>
          </p:nvSpPr>
          <p:spPr>
            <a:xfrm>
              <a:off x="4526323" y="2498441"/>
              <a:ext cx="1299196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7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01</a:t>
              </a:r>
              <a:endParaRPr lang="zh-CN" altLang="en-US" sz="27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TextBox 76"/>
            <p:cNvSpPr txBox="1"/>
            <p:nvPr/>
          </p:nvSpPr>
          <p:spPr>
            <a:xfrm>
              <a:off x="6141325" y="2498441"/>
              <a:ext cx="1299196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7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02</a:t>
              </a:r>
              <a:endParaRPr lang="zh-CN" altLang="en-US" sz="27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3479176" y="3156893"/>
            <a:ext cx="2185649" cy="507831"/>
            <a:chOff x="4526323" y="2498441"/>
            <a:chExt cx="2914198" cy="677108"/>
          </a:xfrm>
        </p:grpSpPr>
        <p:sp>
          <p:nvSpPr>
            <p:cNvPr id="19" name="TextBox 76"/>
            <p:cNvSpPr txBox="1"/>
            <p:nvPr/>
          </p:nvSpPr>
          <p:spPr>
            <a:xfrm>
              <a:off x="4526323" y="2498441"/>
              <a:ext cx="1299196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7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03</a:t>
              </a:r>
              <a:endParaRPr lang="zh-CN" altLang="en-US" sz="27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0" name="TextBox 76"/>
            <p:cNvSpPr txBox="1"/>
            <p:nvPr/>
          </p:nvSpPr>
          <p:spPr>
            <a:xfrm>
              <a:off x="6141325" y="2498441"/>
              <a:ext cx="1299196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7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04</a:t>
              </a:r>
              <a:endParaRPr lang="zh-CN" altLang="en-US" sz="27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9" name="TextBox 76">
            <a:extLst>
              <a:ext uri="{FF2B5EF4-FFF2-40B4-BE49-F238E27FC236}">
                <a16:creationId xmlns:a16="http://schemas.microsoft.com/office/drawing/2014/main" id="{C7B53C4F-EBFD-43AF-9B73-0BECBB51C8CF}"/>
              </a:ext>
            </a:extLst>
          </p:cNvPr>
          <p:cNvSpPr txBox="1"/>
          <p:nvPr/>
        </p:nvSpPr>
        <p:spPr>
          <a:xfrm>
            <a:off x="650443" y="233902"/>
            <a:ext cx="24929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dirty="0">
                <a:solidFill>
                  <a:srgbClr val="BF87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使用懲罰的倫理守則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D915EC44-8E15-4563-B96B-9BB54083411B}"/>
              </a:ext>
            </a:extLst>
          </p:cNvPr>
          <p:cNvSpPr/>
          <p:nvPr/>
        </p:nvSpPr>
        <p:spPr>
          <a:xfrm>
            <a:off x="202483" y="1357982"/>
            <a:ext cx="350608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600" b="1" dirty="0">
                <a:solidFill>
                  <a:srgbClr val="44434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01</a:t>
            </a:r>
            <a:r>
              <a:rPr lang="zh-TW" altLang="en-US" sz="1600" b="1" dirty="0">
                <a:solidFill>
                  <a:srgbClr val="44434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以維護個人安全及福祉為主要考量</a:t>
            </a:r>
            <a:endParaRPr lang="zh-CN" altLang="en-US" sz="1600" b="1" dirty="0">
              <a:solidFill>
                <a:srgbClr val="444343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0F5A47A7-1532-4553-86F2-2D42ADAD5287}"/>
              </a:ext>
            </a:extLst>
          </p:cNvPr>
          <p:cNvSpPr/>
          <p:nvPr/>
        </p:nvSpPr>
        <p:spPr>
          <a:xfrm>
            <a:off x="5871586" y="1357982"/>
            <a:ext cx="248016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600" b="1" dirty="0">
                <a:solidFill>
                  <a:srgbClr val="44434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02</a:t>
            </a:r>
            <a:r>
              <a:rPr lang="zh-TW" altLang="en-US" sz="1600" b="1" dirty="0">
                <a:solidFill>
                  <a:srgbClr val="44434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以最少限制為優先原則</a:t>
            </a:r>
            <a:endParaRPr lang="zh-CN" altLang="en-US" sz="1600" b="1" dirty="0">
              <a:solidFill>
                <a:srgbClr val="444343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55C9EED7-50F3-416C-AEDF-09F1558D2C4F}"/>
              </a:ext>
            </a:extLst>
          </p:cNvPr>
          <p:cNvSpPr/>
          <p:nvPr/>
        </p:nvSpPr>
        <p:spPr>
          <a:xfrm>
            <a:off x="202483" y="2824935"/>
            <a:ext cx="227498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600" b="1" dirty="0">
                <a:solidFill>
                  <a:srgbClr val="44434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03</a:t>
            </a:r>
            <a:r>
              <a:rPr lang="zh-TW" altLang="en-US" sz="1600" b="1" dirty="0">
                <a:solidFill>
                  <a:srgbClr val="44434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執行懲罰的程序考量</a:t>
            </a:r>
            <a:endParaRPr lang="zh-CN" altLang="en-US" sz="1600" b="1" dirty="0">
              <a:solidFill>
                <a:srgbClr val="444343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61A93793-F0FF-4B39-915B-015EB68EB2CE}"/>
              </a:ext>
            </a:extLst>
          </p:cNvPr>
          <p:cNvSpPr/>
          <p:nvPr/>
        </p:nvSpPr>
        <p:spPr>
          <a:xfrm>
            <a:off x="5854535" y="2827413"/>
            <a:ext cx="227498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600" b="1" dirty="0">
                <a:solidFill>
                  <a:srgbClr val="44434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04</a:t>
            </a:r>
            <a:r>
              <a:rPr lang="zh-TW" altLang="en-US" sz="1600" b="1" dirty="0">
                <a:solidFill>
                  <a:srgbClr val="44434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執行過程的保護程序</a:t>
            </a:r>
          </a:p>
        </p:txBody>
      </p:sp>
      <p:sp>
        <p:nvSpPr>
          <p:cNvPr id="36" name="矩形 35" descr="e7d195523061f1c0dc554706afe4c72a60a25314cbaece805811E654B44695D34D35691164BB3D154CCFD5D798F6FEAD99EAA8F1ADC3D4AFA5BC9ED0BB3A4B45073A038AC38E89AB54D31AA59602B9F12209B776749A2CCA36AD07C888D793A35F9D491ED1216934BB3A67970262DCEF660A8C3A8D1E7FE509DD9C96939D9FB9CDC0D2D415A58769">
            <a:extLst>
              <a:ext uri="{FF2B5EF4-FFF2-40B4-BE49-F238E27FC236}">
                <a16:creationId xmlns:a16="http://schemas.microsoft.com/office/drawing/2014/main" id="{71874E21-ED8F-4C5A-AEFD-F257F4512485}"/>
              </a:ext>
            </a:extLst>
          </p:cNvPr>
          <p:cNvSpPr/>
          <p:nvPr/>
        </p:nvSpPr>
        <p:spPr>
          <a:xfrm>
            <a:off x="378012" y="3212063"/>
            <a:ext cx="5420141" cy="1102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zh-TW" altLang="en-US" dirty="0">
                <a:solidFill>
                  <a:srgbClr val="4443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盡可能採用增強</a:t>
            </a:r>
            <a:endParaRPr lang="en-US" altLang="zh-TW" dirty="0">
              <a:solidFill>
                <a:srgbClr val="444343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zh-TW" altLang="en-US" dirty="0">
                <a:solidFill>
                  <a:srgbClr val="4443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搭配增強替代行為策略</a:t>
            </a:r>
            <a:endParaRPr lang="en-US" altLang="zh-TW" dirty="0">
              <a:solidFill>
                <a:srgbClr val="444343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zh-TW" altLang="en-US" dirty="0">
                <a:solidFill>
                  <a:srgbClr val="4443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使用懲罰前須有明確的理由</a:t>
            </a:r>
            <a:endParaRPr lang="en-US" altLang="zh-TW" dirty="0">
              <a:solidFill>
                <a:srgbClr val="444343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zh-TW" altLang="en-US" dirty="0">
                <a:solidFill>
                  <a:srgbClr val="4443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執行者執行時需經過進階的訓練與監督</a:t>
            </a:r>
            <a:endParaRPr lang="en-US" altLang="zh-TW" dirty="0">
              <a:solidFill>
                <a:srgbClr val="444343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7" name="矩形 36" descr="e7d195523061f1c0dc554706afe4c72a60a25314cbaece805811E654B44695D34D35691164BB3D154CCFD5D798F6FEAD99EAA8F1ADC3D4AFA5BC9ED0BB3A4B45073A038AC38E89AB54D31AA59602B9F12209B776749A2CCA36AD07C888D793A35F9D491ED1216934BB3A67970262DCEF660A8C3A8D1E7FE509DD9C96939D9FB9CDC0D2D415A58769">
            <a:extLst>
              <a:ext uri="{FF2B5EF4-FFF2-40B4-BE49-F238E27FC236}">
                <a16:creationId xmlns:a16="http://schemas.microsoft.com/office/drawing/2014/main" id="{CE8C4A35-05FE-40C0-BCA0-DB44D4E7A1AC}"/>
              </a:ext>
            </a:extLst>
          </p:cNvPr>
          <p:cNvSpPr/>
          <p:nvPr/>
        </p:nvSpPr>
        <p:spPr>
          <a:xfrm>
            <a:off x="5760822" y="3212063"/>
            <a:ext cx="3383178" cy="1361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zh-TW" altLang="en-US" dirty="0">
                <a:solidFill>
                  <a:srgbClr val="4443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接受訓練以適當執行懲罰程序</a:t>
            </a:r>
            <a:endParaRPr lang="en-US" altLang="zh-TW" dirty="0">
              <a:solidFill>
                <a:srgbClr val="444343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zh-TW" altLang="en-US" dirty="0">
                <a:solidFill>
                  <a:srgbClr val="4443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確保個案和相關人員安全，並熟練對個案人道介入的程序</a:t>
            </a:r>
            <a:endParaRPr lang="en-US" altLang="zh-TW" dirty="0">
              <a:solidFill>
                <a:srgbClr val="444343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zh-TW" altLang="en-US" dirty="0">
                <a:solidFill>
                  <a:srgbClr val="44434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執行者須學會如果發生負向副作用反應時該怎麼做</a:t>
            </a:r>
            <a:endParaRPr lang="en-US" altLang="zh-CN" dirty="0">
              <a:solidFill>
                <a:srgbClr val="444343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ED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8500" y="1567543"/>
            <a:ext cx="3328527" cy="3275693"/>
          </a:xfrm>
          <a:prstGeom prst="rect">
            <a:avLst/>
          </a:prstGeom>
        </p:spPr>
      </p:pic>
      <p:sp>
        <p:nvSpPr>
          <p:cNvPr id="22" name="TextBox 76"/>
          <p:cNvSpPr txBox="1"/>
          <p:nvPr/>
        </p:nvSpPr>
        <p:spPr>
          <a:xfrm>
            <a:off x="655964" y="2461251"/>
            <a:ext cx="754053" cy="70019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4100" dirty="0">
                <a:solidFill>
                  <a:srgbClr val="886D2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sz="4100" dirty="0">
              <a:solidFill>
                <a:srgbClr val="886D2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TextBox 76"/>
          <p:cNvSpPr txBox="1"/>
          <p:nvPr/>
        </p:nvSpPr>
        <p:spPr>
          <a:xfrm>
            <a:off x="1600724" y="2215837"/>
            <a:ext cx="3587498" cy="5309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TW" altLang="en-US" sz="3000" dirty="0">
                <a:solidFill>
                  <a:srgbClr val="886D2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正懲罰</a:t>
            </a:r>
          </a:p>
        </p:txBody>
      </p:sp>
      <p:cxnSp>
        <p:nvCxnSpPr>
          <p:cNvPr id="30" name="直接连接符 29"/>
          <p:cNvCxnSpPr/>
          <p:nvPr/>
        </p:nvCxnSpPr>
        <p:spPr>
          <a:xfrm>
            <a:off x="1510923" y="2215836"/>
            <a:ext cx="0" cy="1183328"/>
          </a:xfrm>
          <a:prstGeom prst="line">
            <a:avLst/>
          </a:prstGeom>
          <a:ln w="28575">
            <a:solidFill>
              <a:srgbClr val="886D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>
            <a:extLst>
              <a:ext uri="{FF2B5EF4-FFF2-40B4-BE49-F238E27FC236}">
                <a16:creationId xmlns:a16="http://schemas.microsoft.com/office/drawing/2014/main" id="{C2BE6A5D-16FD-434A-8BBF-4BEB016E797B}"/>
              </a:ext>
            </a:extLst>
          </p:cNvPr>
          <p:cNvSpPr/>
          <p:nvPr/>
        </p:nvSpPr>
        <p:spPr>
          <a:xfrm>
            <a:off x="1941534" y="2755266"/>
            <a:ext cx="1510670" cy="1047210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marL="342900" indent="-342900">
              <a:lnSpc>
                <a:spcPts val="2600"/>
              </a:lnSpc>
              <a:spcBef>
                <a:spcPct val="0"/>
              </a:spcBef>
              <a:buFont typeface="+mj-lt"/>
              <a:buAutoNum type="arabicPeriod"/>
            </a:pPr>
            <a:r>
              <a:rPr lang="zh-TW" altLang="en-US" sz="20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口語斥責</a:t>
            </a:r>
            <a:endParaRPr lang="en-US" altLang="zh-TW" sz="2000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ts val="2600"/>
              </a:lnSpc>
              <a:spcBef>
                <a:spcPct val="0"/>
              </a:spcBef>
              <a:buFont typeface="+mj-lt"/>
              <a:buAutoNum type="arabicPeriod"/>
            </a:pPr>
            <a:r>
              <a:rPr lang="zh-TW" altLang="en-US" sz="20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反應阻擋</a:t>
            </a:r>
            <a:endParaRPr lang="en-US" altLang="zh-TW" sz="2000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ts val="2600"/>
              </a:lnSpc>
              <a:spcBef>
                <a:spcPct val="0"/>
              </a:spcBef>
              <a:buFont typeface="+mj-lt"/>
              <a:buAutoNum type="arabicPeriod"/>
            </a:pPr>
            <a:r>
              <a:rPr lang="zh-TW" altLang="en-US" sz="20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過度矯正</a:t>
            </a:r>
            <a:endParaRPr lang="en-US" altLang="zh-CN" sz="2000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394149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ED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76"/>
          <p:cNvSpPr txBox="1"/>
          <p:nvPr/>
        </p:nvSpPr>
        <p:spPr>
          <a:xfrm>
            <a:off x="650443" y="233902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BF8714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正懲罰</a:t>
            </a:r>
          </a:p>
        </p:txBody>
      </p:sp>
      <p:sp>
        <p:nvSpPr>
          <p:cNvPr id="34" name="TextBox 76"/>
          <p:cNvSpPr txBox="1"/>
          <p:nvPr/>
        </p:nvSpPr>
        <p:spPr>
          <a:xfrm>
            <a:off x="105582" y="197898"/>
            <a:ext cx="545662" cy="48474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700" b="0" i="0" u="none" strike="noStrike" kern="1200" cap="none" spc="0" normalizeH="0" baseline="0" noProof="0" dirty="0">
                <a:ln>
                  <a:noFill/>
                </a:ln>
                <a:solidFill>
                  <a:srgbClr val="BF8714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03</a:t>
            </a:r>
            <a:endParaRPr kumimoji="0" lang="zh-CN" altLang="en-US" sz="2700" b="0" i="0" u="none" strike="noStrike" kern="1200" cap="none" spc="0" normalizeH="0" baseline="0" noProof="0" dirty="0">
              <a:ln>
                <a:noFill/>
              </a:ln>
              <a:solidFill>
                <a:srgbClr val="BF8714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cxnSp>
        <p:nvCxnSpPr>
          <p:cNvPr id="35" name="直接连接符 34"/>
          <p:cNvCxnSpPr/>
          <p:nvPr/>
        </p:nvCxnSpPr>
        <p:spPr>
          <a:xfrm>
            <a:off x="650443" y="175152"/>
            <a:ext cx="0" cy="530239"/>
          </a:xfrm>
          <a:prstGeom prst="line">
            <a:avLst/>
          </a:prstGeom>
          <a:ln w="28575">
            <a:solidFill>
              <a:srgbClr val="BF87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: 圓角 1">
            <a:extLst>
              <a:ext uri="{FF2B5EF4-FFF2-40B4-BE49-F238E27FC236}">
                <a16:creationId xmlns:a16="http://schemas.microsoft.com/office/drawing/2014/main" id="{471181D5-1F8B-4B2C-931B-F2965244F8BE}"/>
              </a:ext>
            </a:extLst>
          </p:cNvPr>
          <p:cNvSpPr/>
          <p:nvPr/>
        </p:nvSpPr>
        <p:spPr>
          <a:xfrm>
            <a:off x="387626" y="764141"/>
            <a:ext cx="8398565" cy="4056337"/>
          </a:xfrm>
          <a:prstGeom prst="roundRect">
            <a:avLst/>
          </a:prstGeom>
          <a:noFill/>
          <a:ln>
            <a:solidFill>
              <a:srgbClr val="886D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400" b="0" i="0" u="none" strike="noStrike" kern="1200" cap="none" spc="0" normalizeH="0" baseline="0" noProof="0">
              <a:ln>
                <a:noFill/>
              </a:ln>
              <a:solidFill>
                <a:srgbClr val="886D27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E46CC10F-45DA-44D4-883A-CA4DE2118007}"/>
              </a:ext>
            </a:extLst>
          </p:cNvPr>
          <p:cNvSpPr txBox="1"/>
          <p:nvPr/>
        </p:nvSpPr>
        <p:spPr>
          <a:xfrm>
            <a:off x="795130" y="764141"/>
            <a:ext cx="7583556" cy="4149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685800" rtl="0" eaLnBrk="1" fontAlgn="auto" latinLnBrk="0" hangingPunct="1">
              <a:lnSpc>
                <a:spcPts val="28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口語斥責</a:t>
            </a:r>
            <a:endParaRPr kumimoji="0" lang="en-US" altLang="zh-TW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800100" marR="0" lvl="1" indent="-457200" algn="l" defTabSz="685800" rtl="0" eaLnBrk="1" fontAlgn="auto" latinLnBrk="0" hangingPunct="1">
              <a:lnSpc>
                <a:spcPts val="28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口語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+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嚴肅堅定的表情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+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堅定的肢體協助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800100" marR="0" lvl="1" indent="-457200" algn="l" defTabSz="685800" rtl="0" eaLnBrk="1" fontAlgn="auto" latinLnBrk="0" hangingPunct="1">
              <a:lnSpc>
                <a:spcPts val="28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近距離斥責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800100" marR="0" lvl="1" indent="-457200" algn="l" defTabSz="685800" rtl="0" eaLnBrk="1" fontAlgn="auto" latinLnBrk="0" hangingPunct="1">
              <a:lnSpc>
                <a:spcPts val="28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一次堅定的語氣較溫和重複的要求更有效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800100" marR="0" lvl="1" indent="-457200" algn="l" defTabSz="685800" rtl="0" eaLnBrk="1" fontAlgn="auto" latinLnBrk="0" hangingPunct="1">
              <a:lnSpc>
                <a:spcPts val="28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以原本的音量且是該生本身才聽得到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800100" marR="0" lvl="1" indent="-457200" algn="l" defTabSz="685800" rtl="0" eaLnBrk="1" fontAlgn="auto" latinLnBrk="0" hangingPunct="1">
              <a:lnSpc>
                <a:spcPts val="28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微軟正黑體" panose="020B0604030504040204" pitchFamily="34" charset="-120"/>
              <a:buChar char="★"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提醒：避免在公眾情形使用斥責，常會造成反彈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457200" marR="0" lvl="0" indent="-457200" algn="l" defTabSz="685800" rtl="0" eaLnBrk="1" fontAlgn="auto" latinLnBrk="0" hangingPunct="1">
              <a:lnSpc>
                <a:spcPts val="28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反應阻擋</a:t>
            </a:r>
            <a:endParaRPr kumimoji="0" lang="en-US" altLang="zh-TW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800100" marR="0" lvl="1" indent="-457200" algn="l" defTabSz="685800" rtl="0" eaLnBrk="1" fontAlgn="auto" latinLnBrk="0" hangingPunct="1">
              <a:lnSpc>
                <a:spcPts val="28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當個體開始出現問題行為時，立刻給予肢體的介入，以中斷或阻擋反應的完成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(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非束縛或限制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)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           </a:t>
            </a:r>
            <a:r>
              <a:rPr kumimoji="0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例：打頭</a:t>
            </a:r>
            <a:endParaRPr kumimoji="0" lang="en-US" altLang="zh-TW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800100" marR="0" lvl="1" indent="-457200" algn="l" defTabSz="685800" rtl="0" eaLnBrk="1" fontAlgn="auto" latinLnBrk="0" hangingPunct="1">
              <a:lnSpc>
                <a:spcPts val="28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異食症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Wingdings" panose="05000000000000000000" pitchFamily="2" charset="2"/>
              </a:rPr>
              <a:t>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Wingdings" panose="05000000000000000000" pitchFamily="2" charset="2"/>
              </a:rPr>
              <a:t>反應阻擋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Wingdings" panose="05000000000000000000" pitchFamily="2" charset="2"/>
              </a:rPr>
              <a:t>+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Wingdings" panose="05000000000000000000" pitchFamily="2" charset="2"/>
              </a:rPr>
              <a:t>後效增強適當行為</a:t>
            </a:r>
            <a:r>
              <a:rPr kumimoji="0" lang="en-US" altLang="zh-TW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Wingdings" panose="05000000000000000000" pitchFamily="2" charset="2"/>
              </a:rPr>
              <a:t>(</a:t>
            </a:r>
            <a:r>
              <a:rPr kumimoji="0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Wingdings" panose="05000000000000000000" pitchFamily="2" charset="2"/>
              </a:rPr>
              <a:t>吃可以吃的東西，增強</a:t>
            </a:r>
            <a:r>
              <a:rPr kumimoji="0" lang="en-US" altLang="zh-TW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Wingdings" panose="05000000000000000000" pitchFamily="2" charset="2"/>
              </a:rPr>
              <a:t>)</a:t>
            </a:r>
          </a:p>
          <a:p>
            <a:pPr marL="342900" marR="0" lvl="1" indent="0" algn="l" defTabSz="685800" rtl="0" eaLnBrk="1" fontAlgn="auto" latinLnBrk="0" hangingPunct="1">
              <a:lnSpc>
                <a:spcPts val="28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Wingdings" panose="05000000000000000000" pitchFamily="2" charset="2"/>
              </a:rPr>
              <a:t>        </a:t>
            </a:r>
            <a:r>
              <a:rPr kumimoji="0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Wingdings" panose="05000000000000000000" pitchFamily="2" charset="2"/>
              </a:rPr>
              <a:t>例：打頭</a:t>
            </a:r>
            <a:r>
              <a:rPr kumimoji="0" lang="en-US" altLang="zh-TW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Wingdings" panose="05000000000000000000" pitchFamily="2" charset="2"/>
              </a:rPr>
              <a:t></a:t>
            </a:r>
            <a:r>
              <a:rPr kumimoji="0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Wingdings" panose="05000000000000000000" pitchFamily="2" charset="2"/>
              </a:rPr>
              <a:t>反應阻擋</a:t>
            </a:r>
            <a:r>
              <a:rPr kumimoji="0" lang="en-US" altLang="zh-TW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Wingdings" panose="05000000000000000000" pitchFamily="2" charset="2"/>
              </a:rPr>
              <a:t>+DRO(5</a:t>
            </a:r>
            <a:r>
              <a:rPr kumimoji="0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Wingdings" panose="05000000000000000000" pitchFamily="2" charset="2"/>
              </a:rPr>
              <a:t>秒內沒有打頭，增強</a:t>
            </a:r>
            <a:r>
              <a:rPr kumimoji="0" lang="en-US" altLang="zh-TW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Wingdings" panose="05000000000000000000" pitchFamily="2" charset="2"/>
              </a:rPr>
              <a:t>)</a:t>
            </a:r>
            <a:endParaRPr kumimoji="0" lang="en-US" altLang="zh-TW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45884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ED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76"/>
          <p:cNvSpPr txBox="1"/>
          <p:nvPr/>
        </p:nvSpPr>
        <p:spPr>
          <a:xfrm>
            <a:off x="650443" y="233902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BF8714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正懲罰</a:t>
            </a:r>
          </a:p>
        </p:txBody>
      </p:sp>
      <p:sp>
        <p:nvSpPr>
          <p:cNvPr id="34" name="TextBox 76"/>
          <p:cNvSpPr txBox="1"/>
          <p:nvPr/>
        </p:nvSpPr>
        <p:spPr>
          <a:xfrm>
            <a:off x="105582" y="197898"/>
            <a:ext cx="545662" cy="48474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700" b="0" i="0" u="none" strike="noStrike" kern="1200" cap="none" spc="0" normalizeH="0" baseline="0" noProof="0" dirty="0">
                <a:ln>
                  <a:noFill/>
                </a:ln>
                <a:solidFill>
                  <a:srgbClr val="BF8714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03</a:t>
            </a:r>
            <a:endParaRPr kumimoji="0" lang="zh-CN" altLang="en-US" sz="2700" b="0" i="0" u="none" strike="noStrike" kern="1200" cap="none" spc="0" normalizeH="0" baseline="0" noProof="0" dirty="0">
              <a:ln>
                <a:noFill/>
              </a:ln>
              <a:solidFill>
                <a:srgbClr val="BF8714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cxnSp>
        <p:nvCxnSpPr>
          <p:cNvPr id="35" name="直接连接符 34"/>
          <p:cNvCxnSpPr/>
          <p:nvPr/>
        </p:nvCxnSpPr>
        <p:spPr>
          <a:xfrm>
            <a:off x="650443" y="175152"/>
            <a:ext cx="0" cy="530239"/>
          </a:xfrm>
          <a:prstGeom prst="line">
            <a:avLst/>
          </a:prstGeom>
          <a:ln w="28575">
            <a:solidFill>
              <a:srgbClr val="BF87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: 圓角 1">
            <a:extLst>
              <a:ext uri="{FF2B5EF4-FFF2-40B4-BE49-F238E27FC236}">
                <a16:creationId xmlns:a16="http://schemas.microsoft.com/office/drawing/2014/main" id="{471181D5-1F8B-4B2C-931B-F2965244F8BE}"/>
              </a:ext>
            </a:extLst>
          </p:cNvPr>
          <p:cNvSpPr/>
          <p:nvPr/>
        </p:nvSpPr>
        <p:spPr>
          <a:xfrm>
            <a:off x="387626" y="764141"/>
            <a:ext cx="8398565" cy="4056337"/>
          </a:xfrm>
          <a:prstGeom prst="roundRect">
            <a:avLst/>
          </a:prstGeom>
          <a:noFill/>
          <a:ln>
            <a:solidFill>
              <a:srgbClr val="886D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400" b="0" i="0" u="none" strike="noStrike" kern="1200" cap="none" spc="0" normalizeH="0" baseline="0" noProof="0">
              <a:ln>
                <a:noFill/>
              </a:ln>
              <a:solidFill>
                <a:srgbClr val="886D27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E46CC10F-45DA-44D4-883A-CA4DE2118007}"/>
              </a:ext>
            </a:extLst>
          </p:cNvPr>
          <p:cNvSpPr txBox="1"/>
          <p:nvPr/>
        </p:nvSpPr>
        <p:spPr>
          <a:xfrm>
            <a:off x="650443" y="988516"/>
            <a:ext cx="8006540" cy="4898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685800" rtl="0" eaLnBrk="1" fontAlgn="auto" latinLnBrk="0" hangingPunct="1">
              <a:lnSpc>
                <a:spcPts val="28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3"/>
              <a:tabLst/>
              <a:defRPr/>
            </a:pP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過度矯正 </a:t>
            </a:r>
            <a:endParaRPr kumimoji="0" lang="en-US" altLang="zh-TW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0" marR="0" lvl="0" indent="0" algn="l" defTabSz="685800" rtl="0" eaLnBrk="1" fontAlgn="auto" latinLnBrk="0" hangingPunct="1">
              <a:lnSpc>
                <a:spcPts val="28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     </a:t>
            </a:r>
            <a:r>
              <a:rPr kumimoji="0" lang="zh-TW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定義</a:t>
            </a:r>
            <a:r>
              <a:rPr kumimoji="0" lang="en-US" altLang="zh-TW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:</a:t>
            </a:r>
            <a:r>
              <a:rPr kumimoji="0" lang="zh-TW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問題行為發生時，要求個體</a:t>
            </a:r>
            <a:r>
              <a:rPr kumimoji="0" lang="zh-TW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重複練習</a:t>
            </a:r>
            <a:r>
              <a:rPr kumimoji="0" lang="zh-TW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與問題行為有直接  </a:t>
            </a:r>
            <a:endParaRPr kumimoji="0" lang="en-US" altLang="zh-TW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0" marR="0" lvl="0" indent="0" algn="l" defTabSz="685800" rtl="0" eaLnBrk="1" fontAlgn="auto" latinLnBrk="0" hangingPunct="1">
              <a:lnSpc>
                <a:spcPts val="28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      關聯且具功能性的</a:t>
            </a:r>
            <a:r>
              <a:rPr kumimoji="0" lang="zh-TW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費力行為</a:t>
            </a:r>
            <a:r>
              <a:rPr kumimoji="0" lang="zh-TW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。</a:t>
            </a:r>
            <a:endParaRPr kumimoji="0" lang="en-US" altLang="zh-TW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800100" marR="0" lvl="1" indent="-457200" algn="l" defTabSz="685800" rtl="0" eaLnBrk="1" fontAlgn="auto" latinLnBrk="0" hangingPunct="1">
              <a:lnSpc>
                <a:spcPts val="28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AutoNum type="circleNumWdWhitePlain"/>
              <a:tabLst/>
              <a:defRPr/>
            </a:pPr>
            <a:r>
              <a:rPr kumimoji="0" lang="zh-TW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復原的過度矯正</a:t>
            </a:r>
            <a:r>
              <a:rPr kumimoji="0" lang="zh-TW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：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問題行為發生後，除了要求個體修復問題行為所造成的損害外，必須將環境復原變得比之前更好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1028700" marR="0" lvl="2" indent="-342900" algn="l" defTabSz="685800" rtl="0" eaLnBrk="1" fontAlgn="auto" latinLnBrk="0" hangingPunct="1">
              <a:lnSpc>
                <a:spcPts val="28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Wingdings" panose="05000000000000000000" pitchFamily="2" charset="2"/>
              </a:rPr>
              <a:t> 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Wingdings" panose="05000000000000000000" pitchFamily="2" charset="2"/>
              </a:rPr>
              <a:t>必須要從事體能消耗或努力，代價或後果使未來行為減少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685800" marR="0" lvl="2" indent="0" algn="l" defTabSz="685800" rtl="0" eaLnBrk="1" fontAlgn="auto" latinLnBrk="0" hangingPunct="1">
              <a:lnSpc>
                <a:spcPts val="28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例</a:t>
            </a:r>
            <a:r>
              <a:rPr kumimoji="0" lang="en-US" altLang="zh-TW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1</a:t>
            </a:r>
            <a:r>
              <a:rPr kumimoji="0" lang="zh-TW" alt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：口香糖黏桌底</a:t>
            </a:r>
            <a:r>
              <a:rPr kumimoji="0" lang="en-US" altLang="zh-TW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Wingdings" panose="05000000000000000000" pitchFamily="2" charset="2"/>
              </a:rPr>
              <a:t></a:t>
            </a:r>
            <a:r>
              <a:rPr kumimoji="0" lang="zh-TW" alt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要求將他黏的口香糖清理乾淨</a:t>
            </a:r>
            <a:r>
              <a:rPr kumimoji="0" lang="en-US" altLang="zh-TW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+</a:t>
            </a:r>
            <a:r>
              <a:rPr kumimoji="0" lang="zh-TW" alt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也要將附近桌底下口香糖清理乾淨</a:t>
            </a:r>
          </a:p>
          <a:p>
            <a:pPr marL="685800" marR="0" lvl="2" indent="0" algn="l" defTabSz="685800" rtl="0" eaLnBrk="1" fontAlgn="auto" latinLnBrk="0" hangingPunct="1">
              <a:lnSpc>
                <a:spcPts val="28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例</a:t>
            </a:r>
            <a:r>
              <a:rPr kumimoji="0" lang="en-US" altLang="zh-TW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2</a:t>
            </a:r>
            <a:r>
              <a:rPr kumimoji="0" lang="zh-TW" alt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：偷東西</a:t>
            </a:r>
            <a:r>
              <a:rPr kumimoji="0" lang="en-US" altLang="zh-TW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Wingdings" panose="05000000000000000000" pitchFamily="2" charset="2"/>
              </a:rPr>
              <a:t></a:t>
            </a:r>
            <a:r>
              <a:rPr kumimoji="0" lang="zh-TW" alt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歸還該物</a:t>
            </a:r>
            <a:r>
              <a:rPr kumimoji="0" lang="en-US" altLang="zh-TW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+</a:t>
            </a:r>
            <a:r>
              <a:rPr kumimoji="0" lang="zh-TW" alt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再還一項物品</a:t>
            </a:r>
          </a:p>
          <a:p>
            <a:pPr marL="685800" marR="0" lvl="2" indent="0" algn="l" defTabSz="685800" rtl="0" eaLnBrk="1" fontAlgn="auto" latinLnBrk="0" hangingPunct="1">
              <a:lnSpc>
                <a:spcPts val="28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例</a:t>
            </a:r>
            <a:r>
              <a:rPr kumimoji="0" lang="en-US" altLang="zh-TW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3</a:t>
            </a:r>
            <a:r>
              <a:rPr kumimoji="0" lang="zh-TW" alt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：嚇同學</a:t>
            </a:r>
            <a:r>
              <a:rPr kumimoji="0" lang="en-US" altLang="zh-TW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Wingdings" panose="05000000000000000000" pitchFamily="2" charset="2"/>
              </a:rPr>
              <a:t></a:t>
            </a:r>
            <a:r>
              <a:rPr kumimoji="0" lang="zh-TW" alt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跟他道歉</a:t>
            </a:r>
            <a:r>
              <a:rPr kumimoji="0" lang="en-US" altLang="zh-TW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+</a:t>
            </a:r>
            <a:r>
              <a:rPr kumimoji="0" lang="zh-TW" alt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跟全班道歉</a:t>
            </a:r>
          </a:p>
          <a:p>
            <a:pPr marL="685800" marR="0" lvl="2" indent="0" algn="l" defTabSz="685800" rtl="0" eaLnBrk="1" fontAlgn="auto" latinLnBrk="0" hangingPunct="1">
              <a:lnSpc>
                <a:spcPts val="28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342900" marR="0" lvl="1" indent="0" algn="l" defTabSz="685800" rtl="0" eaLnBrk="1" fontAlgn="auto" latinLnBrk="0" hangingPunct="1">
              <a:lnSpc>
                <a:spcPts val="28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342900" marR="0" lvl="1" indent="0" algn="l" defTabSz="685800" rtl="0" eaLnBrk="1" fontAlgn="auto" latinLnBrk="0" hangingPunct="1">
              <a:lnSpc>
                <a:spcPts val="28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56969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ED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76"/>
          <p:cNvSpPr txBox="1"/>
          <p:nvPr/>
        </p:nvSpPr>
        <p:spPr>
          <a:xfrm>
            <a:off x="650443" y="233902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BF8714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正懲罰</a:t>
            </a:r>
          </a:p>
        </p:txBody>
      </p:sp>
      <p:sp>
        <p:nvSpPr>
          <p:cNvPr id="34" name="TextBox 76"/>
          <p:cNvSpPr txBox="1"/>
          <p:nvPr/>
        </p:nvSpPr>
        <p:spPr>
          <a:xfrm>
            <a:off x="105582" y="197898"/>
            <a:ext cx="545662" cy="48474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700" b="0" i="0" u="none" strike="noStrike" kern="1200" cap="none" spc="0" normalizeH="0" baseline="0" noProof="0" dirty="0">
                <a:ln>
                  <a:noFill/>
                </a:ln>
                <a:solidFill>
                  <a:srgbClr val="BF8714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03</a:t>
            </a:r>
            <a:endParaRPr kumimoji="0" lang="zh-CN" altLang="en-US" sz="2700" b="0" i="0" u="none" strike="noStrike" kern="1200" cap="none" spc="0" normalizeH="0" baseline="0" noProof="0" dirty="0">
              <a:ln>
                <a:noFill/>
              </a:ln>
              <a:solidFill>
                <a:srgbClr val="BF8714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cxnSp>
        <p:nvCxnSpPr>
          <p:cNvPr id="35" name="直接连接符 34"/>
          <p:cNvCxnSpPr/>
          <p:nvPr/>
        </p:nvCxnSpPr>
        <p:spPr>
          <a:xfrm>
            <a:off x="650443" y="175152"/>
            <a:ext cx="0" cy="530239"/>
          </a:xfrm>
          <a:prstGeom prst="line">
            <a:avLst/>
          </a:prstGeom>
          <a:ln w="28575">
            <a:solidFill>
              <a:srgbClr val="BF87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: 圓角 1">
            <a:extLst>
              <a:ext uri="{FF2B5EF4-FFF2-40B4-BE49-F238E27FC236}">
                <a16:creationId xmlns:a16="http://schemas.microsoft.com/office/drawing/2014/main" id="{471181D5-1F8B-4B2C-931B-F2965244F8BE}"/>
              </a:ext>
            </a:extLst>
          </p:cNvPr>
          <p:cNvSpPr/>
          <p:nvPr/>
        </p:nvSpPr>
        <p:spPr>
          <a:xfrm>
            <a:off x="387626" y="764141"/>
            <a:ext cx="8398565" cy="4056337"/>
          </a:xfrm>
          <a:prstGeom prst="roundRect">
            <a:avLst/>
          </a:prstGeom>
          <a:noFill/>
          <a:ln>
            <a:solidFill>
              <a:srgbClr val="886D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400" b="0" i="0" u="none" strike="noStrike" kern="1200" cap="none" spc="0" normalizeH="0" baseline="0" noProof="0">
              <a:ln>
                <a:noFill/>
              </a:ln>
              <a:solidFill>
                <a:srgbClr val="886D27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E46CC10F-45DA-44D4-883A-CA4DE2118007}"/>
              </a:ext>
            </a:extLst>
          </p:cNvPr>
          <p:cNvSpPr txBox="1"/>
          <p:nvPr/>
        </p:nvSpPr>
        <p:spPr>
          <a:xfrm>
            <a:off x="650443" y="1075697"/>
            <a:ext cx="810593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685800" rtl="0" eaLnBrk="1" fontAlgn="auto" latinLnBrk="0" hangingPunct="1">
              <a:lnSpc>
                <a:spcPts val="28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3"/>
              <a:tabLst/>
              <a:defRPr/>
            </a:pP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過度矯正</a:t>
            </a:r>
            <a:endParaRPr kumimoji="0" lang="en-US" altLang="zh-TW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800100" marR="0" lvl="1" indent="-457200" algn="l" defTabSz="685800" rtl="0" eaLnBrk="1" fontAlgn="auto" latinLnBrk="0" hangingPunct="1">
              <a:lnSpc>
                <a:spcPts val="28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AutoNum type="circleNumWdWhitePlain" startAt="2"/>
              <a:tabLst/>
              <a:defRPr/>
            </a:pPr>
            <a:r>
              <a:rPr kumimoji="0" lang="zh-TW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正向練習過度矯正</a:t>
            </a:r>
            <a:r>
              <a:rPr kumimoji="0" lang="zh-TW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：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治療師指導個體做出身體部位的移動，並在逐步引導、最小提示的協助下確認個體在既定時間內重複練習這些動作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1029600" marR="0" lvl="2" indent="-342000" algn="l" defTabSz="685800" rtl="0" eaLnBrk="1" fontAlgn="auto" latinLnBrk="0" hangingPunct="1">
              <a:lnSpc>
                <a:spcPts val="28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透過重複練習做出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正向行為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(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被社會接受的行為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)</a:t>
            </a:r>
          </a:p>
          <a:p>
            <a:pPr marL="1028700" marR="0" lvl="2" indent="-342900" algn="l" defTabSz="685800" rtl="0" eaLnBrk="1" fontAlgn="auto" latinLnBrk="0" hangingPunct="1">
              <a:lnSpc>
                <a:spcPts val="28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Wingdings" panose="05000000000000000000" pitchFamily="2" charset="2"/>
              </a:rPr>
              <a:t>執行時間，依不同行為特性而有差異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Wingdings" panose="05000000000000000000" pitchFamily="2" charset="2"/>
              </a:rPr>
              <a:t>(5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Wingdings" panose="05000000000000000000" pitchFamily="2" charset="2"/>
              </a:rPr>
              <a:t>分鐘內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Wingdings" panose="05000000000000000000" pitchFamily="2" charset="2"/>
              </a:rPr>
              <a:t>)</a:t>
            </a:r>
          </a:p>
          <a:p>
            <a:pPr marL="685800" marR="0" lvl="2" indent="0" algn="l" defTabSz="685800" rtl="0" eaLnBrk="1" fontAlgn="auto" latinLnBrk="0" hangingPunct="1">
              <a:lnSpc>
                <a:spcPts val="28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Wingdings" panose="05000000000000000000" pitchFamily="2" charset="2"/>
              </a:rPr>
              <a:t>                                                                 例：手部自我刺激、在地上爬、嘔吐、打人</a:t>
            </a:r>
            <a:endParaRPr kumimoji="0" lang="en-US" altLang="zh-TW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  <a:sym typeface="Wingdings" panose="05000000000000000000" pitchFamily="2" charset="2"/>
            </a:endParaRPr>
          </a:p>
          <a:p>
            <a:pPr marL="685800" marR="0" lvl="1" indent="-342900" algn="l" defTabSz="685800" rtl="0" eaLnBrk="1" fontAlgn="auto" latinLnBrk="0" hangingPunct="1">
              <a:lnSpc>
                <a:spcPts val="28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Wingdings" panose="05000000000000000000" pitchFamily="2" charset="2"/>
              </a:rPr>
              <a:t>比較：亂丟垃圾                    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  <a:sym typeface="Wingdings" panose="05000000000000000000" pitchFamily="2" charset="2"/>
            </a:endParaRPr>
          </a:p>
          <a:p>
            <a:pPr marL="342900" marR="0" lvl="1" indent="0" algn="l" defTabSz="685800" rtl="0" eaLnBrk="1" fontAlgn="auto" latinLnBrk="0" hangingPunct="1">
              <a:lnSpc>
                <a:spcPts val="28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Wingdings" panose="05000000000000000000" pitchFamily="2" charset="2"/>
              </a:rPr>
              <a:t>      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Wingdings" panose="05000000000000000000" pitchFamily="2" charset="2"/>
              </a:rPr>
              <a:t>復原：撿垃圾，還要把整個教室垃圾都撿乾淨 </a:t>
            </a:r>
            <a:r>
              <a:rPr kumimoji="0" lang="en-US" altLang="zh-TW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Wingdings" panose="05000000000000000000" pitchFamily="2" charset="2"/>
              </a:rPr>
              <a:t>v.s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Wingdings" panose="05000000000000000000" pitchFamily="2" charset="2"/>
              </a:rPr>
              <a:t> 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Wingdings" panose="05000000000000000000" pitchFamily="2" charset="2"/>
              </a:rPr>
              <a:t>正向練習：垃圾丟進   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  <a:sym typeface="Wingdings" panose="05000000000000000000" pitchFamily="2" charset="2"/>
            </a:endParaRPr>
          </a:p>
          <a:p>
            <a:pPr marL="342900" marR="0" lvl="1" indent="0" algn="l" defTabSz="685800" rtl="0" eaLnBrk="1" fontAlgn="auto" latinLnBrk="0" hangingPunct="1">
              <a:lnSpc>
                <a:spcPts val="28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Wingdings" panose="05000000000000000000" pitchFamily="2" charset="2"/>
              </a:rPr>
              <a:t>       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Wingdings" panose="05000000000000000000" pitchFamily="2" charset="2"/>
              </a:rPr>
              <a:t>垃圾桶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Wingdings" panose="05000000000000000000" pitchFamily="2" charset="2"/>
              </a:rPr>
              <a:t>(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Wingdings" panose="05000000000000000000" pitchFamily="2" charset="2"/>
              </a:rPr>
              <a:t>重複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Wingdings" panose="05000000000000000000" pitchFamily="2" charset="2"/>
              </a:rPr>
              <a:t>10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Wingdings" panose="05000000000000000000" pitchFamily="2" charset="2"/>
              </a:rPr>
              <a:t>次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Wingdings" panose="05000000000000000000" pitchFamily="2" charset="2"/>
              </a:rPr>
              <a:t>)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Wingdings" panose="05000000000000000000" pitchFamily="2" charset="2"/>
              </a:rPr>
              <a:t>                 </a:t>
            </a:r>
            <a:r>
              <a:rPr kumimoji="0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Wingdings" panose="05000000000000000000" pitchFamily="2" charset="2"/>
              </a:rPr>
              <a:t>例：為了拿別人的玩具打人、在牆上塗鴉</a:t>
            </a:r>
            <a:endParaRPr kumimoji="0" lang="en-US" altLang="zh-TW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342900" marR="0" lvl="1" indent="0" algn="l" defTabSz="685800" rtl="0" eaLnBrk="1" fontAlgn="auto" latinLnBrk="0" hangingPunct="1">
              <a:lnSpc>
                <a:spcPts val="28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92421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ED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76"/>
          <p:cNvSpPr txBox="1"/>
          <p:nvPr/>
        </p:nvSpPr>
        <p:spPr>
          <a:xfrm>
            <a:off x="650443" y="233902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BF8714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正懲罰</a:t>
            </a:r>
          </a:p>
        </p:txBody>
      </p:sp>
      <p:sp>
        <p:nvSpPr>
          <p:cNvPr id="34" name="TextBox 76"/>
          <p:cNvSpPr txBox="1"/>
          <p:nvPr/>
        </p:nvSpPr>
        <p:spPr>
          <a:xfrm>
            <a:off x="105582" y="197898"/>
            <a:ext cx="545662" cy="48474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700" b="0" i="0" u="none" strike="noStrike" kern="1200" cap="none" spc="0" normalizeH="0" baseline="0" noProof="0" dirty="0">
                <a:ln>
                  <a:noFill/>
                </a:ln>
                <a:solidFill>
                  <a:srgbClr val="BF8714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03</a:t>
            </a:r>
            <a:endParaRPr kumimoji="0" lang="zh-CN" altLang="en-US" sz="2700" b="0" i="0" u="none" strike="noStrike" kern="1200" cap="none" spc="0" normalizeH="0" baseline="0" noProof="0" dirty="0">
              <a:ln>
                <a:noFill/>
              </a:ln>
              <a:solidFill>
                <a:srgbClr val="BF8714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cxnSp>
        <p:nvCxnSpPr>
          <p:cNvPr id="35" name="直接连接符 34"/>
          <p:cNvCxnSpPr/>
          <p:nvPr/>
        </p:nvCxnSpPr>
        <p:spPr>
          <a:xfrm>
            <a:off x="650443" y="175152"/>
            <a:ext cx="0" cy="530239"/>
          </a:xfrm>
          <a:prstGeom prst="line">
            <a:avLst/>
          </a:prstGeom>
          <a:ln w="28575">
            <a:solidFill>
              <a:srgbClr val="BF87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: 圓角 1">
            <a:extLst>
              <a:ext uri="{FF2B5EF4-FFF2-40B4-BE49-F238E27FC236}">
                <a16:creationId xmlns:a16="http://schemas.microsoft.com/office/drawing/2014/main" id="{471181D5-1F8B-4B2C-931B-F2965244F8BE}"/>
              </a:ext>
            </a:extLst>
          </p:cNvPr>
          <p:cNvSpPr/>
          <p:nvPr/>
        </p:nvSpPr>
        <p:spPr>
          <a:xfrm>
            <a:off x="387626" y="764141"/>
            <a:ext cx="8398565" cy="4204207"/>
          </a:xfrm>
          <a:prstGeom prst="roundRect">
            <a:avLst/>
          </a:prstGeom>
          <a:noFill/>
          <a:ln>
            <a:solidFill>
              <a:srgbClr val="886D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400" b="0" i="0" u="none" strike="noStrike" kern="1200" cap="none" spc="0" normalizeH="0" baseline="0" noProof="0">
              <a:ln>
                <a:noFill/>
              </a:ln>
              <a:solidFill>
                <a:srgbClr val="886D27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E46CC10F-45DA-44D4-883A-CA4DE2118007}"/>
              </a:ext>
            </a:extLst>
          </p:cNvPr>
          <p:cNvSpPr txBox="1"/>
          <p:nvPr/>
        </p:nvSpPr>
        <p:spPr>
          <a:xfrm>
            <a:off x="650443" y="786886"/>
            <a:ext cx="8006540" cy="63863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685800" rtl="0" eaLnBrk="1" fontAlgn="auto" latinLnBrk="0" hangingPunct="1">
              <a:lnSpc>
                <a:spcPts val="28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3"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過度矯正執行考量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800100" marR="0" lvl="1" indent="-457200" algn="l" defTabSz="685800" rtl="0" eaLnBrk="1" fontAlgn="auto" latinLnBrk="0" hangingPunct="1">
              <a:lnSpc>
                <a:spcPts val="28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微軟正黑體" panose="020B0604030504040204" pitchFamily="34" charset="-120"/>
              <a:buChar char="★"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進行過度矯正時，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不能讓個體在執行中獲得增強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800100" marR="0" lvl="1" indent="-457200" algn="l" defTabSz="685800" rtl="0" eaLnBrk="1" fontAlgn="auto" latinLnBrk="0" hangingPunct="1">
              <a:lnSpc>
                <a:spcPts val="28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以平靜口吻告知行為是不適當的，簡單說明原因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800100" marR="0" lvl="1" indent="-457200" algn="l" defTabSz="685800" rtl="0" eaLnBrk="1" fontAlgn="auto" latinLnBrk="0" hangingPunct="1">
              <a:lnSpc>
                <a:spcPts val="28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終止正在進行的活動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800100" marR="0" lvl="1" indent="-457200" algn="l" defTabSz="685800" rtl="0" eaLnBrk="1" fontAlgn="auto" latinLnBrk="0" hangingPunct="1">
              <a:lnSpc>
                <a:spcPts val="28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立即對學生口頭說明執行過度矯正的程序，必須清楚詳盡說明執行步驟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800100" marR="0" lvl="1" indent="-457200" algn="l" defTabSz="685800" rtl="0" eaLnBrk="1" fontAlgn="auto" latinLnBrk="0" hangingPunct="1">
              <a:lnSpc>
                <a:spcPts val="28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必要時提供肢體協助，盡量減少口語提示，以免口語成為另一種增強 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Wingdings" panose="05000000000000000000" pitchFamily="2" charset="2"/>
              </a:rPr>
              <a:t>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Wingdings" panose="05000000000000000000" pitchFamily="2" charset="2"/>
              </a:rPr>
              <a:t>可能會有拒絕、逃避或攻擊的副作用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800100" marR="0" lvl="1" indent="-457200" algn="l" defTabSz="685800" rtl="0" eaLnBrk="1" fontAlgn="auto" latinLnBrk="0" hangingPunct="1">
              <a:lnSpc>
                <a:spcPts val="28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全程監督並記錄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800100" marR="0" lvl="1" indent="-457200" algn="l" defTabSz="685800" rtl="0" eaLnBrk="1" fontAlgn="auto" latinLnBrk="0" hangingPunct="1">
              <a:lnSpc>
                <a:spcPts val="28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盡量減少不必要的口語互動、注意力或讚美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685800" marR="0" lvl="1" indent="-342900" algn="l" defTabSz="685800" rtl="0" eaLnBrk="1" fontAlgn="auto" latinLnBrk="0" hangingPunct="1">
              <a:lnSpc>
                <a:spcPts val="28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事前的約定和討論通常可以有效減少抗拒的問題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342900" marR="0" lvl="1" indent="0" algn="l" defTabSz="685800" rtl="0" eaLnBrk="1" fontAlgn="auto" latinLnBrk="0" hangingPunct="1">
              <a:lnSpc>
                <a:spcPts val="28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     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342900" marR="0" lvl="1" indent="0" algn="l" defTabSz="685800" rtl="0" eaLnBrk="1" fontAlgn="auto" latinLnBrk="0" hangingPunct="1">
              <a:lnSpc>
                <a:spcPts val="28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1143000" marR="0" lvl="2" indent="-457200" algn="l" defTabSz="685800" rtl="0" eaLnBrk="1" fontAlgn="auto" latinLnBrk="0" hangingPunct="1">
              <a:lnSpc>
                <a:spcPts val="28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1143000" marR="0" lvl="2" indent="-457200" algn="l" defTabSz="685800" rtl="0" eaLnBrk="1" fontAlgn="auto" latinLnBrk="0" hangingPunct="1">
              <a:lnSpc>
                <a:spcPts val="28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342900" marR="0" lvl="1" indent="0" algn="l" defTabSz="685800" rtl="0" eaLnBrk="1" fontAlgn="auto" latinLnBrk="0" hangingPunct="1">
              <a:lnSpc>
                <a:spcPts val="28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342900" marR="0" lvl="1" indent="0" algn="l" defTabSz="685800" rtl="0" eaLnBrk="1" fontAlgn="auto" latinLnBrk="0" hangingPunct="1">
              <a:lnSpc>
                <a:spcPts val="28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7337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ED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8500" y="1567543"/>
            <a:ext cx="3328527" cy="3275693"/>
          </a:xfrm>
          <a:prstGeom prst="rect">
            <a:avLst/>
          </a:prstGeom>
        </p:spPr>
      </p:pic>
      <p:sp>
        <p:nvSpPr>
          <p:cNvPr id="22" name="TextBox 76"/>
          <p:cNvSpPr txBox="1"/>
          <p:nvPr/>
        </p:nvSpPr>
        <p:spPr>
          <a:xfrm>
            <a:off x="655964" y="2461251"/>
            <a:ext cx="754053" cy="70019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100" b="0" i="0" u="none" strike="noStrike" kern="1200" cap="none" spc="0" normalizeH="0" baseline="0" noProof="0" dirty="0">
                <a:ln>
                  <a:noFill/>
                </a:ln>
                <a:solidFill>
                  <a:srgbClr val="886D27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04</a:t>
            </a:r>
            <a:endParaRPr kumimoji="0" lang="zh-CN" altLang="en-US" sz="4100" b="0" i="0" u="none" strike="noStrike" kern="1200" cap="none" spc="0" normalizeH="0" baseline="0" noProof="0" dirty="0">
              <a:ln>
                <a:noFill/>
              </a:ln>
              <a:solidFill>
                <a:srgbClr val="886D27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9" name="TextBox 76"/>
          <p:cNvSpPr txBox="1"/>
          <p:nvPr/>
        </p:nvSpPr>
        <p:spPr>
          <a:xfrm>
            <a:off x="1600724" y="2215837"/>
            <a:ext cx="3587498" cy="5309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886D27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負懲罰</a:t>
            </a:r>
          </a:p>
        </p:txBody>
      </p:sp>
      <p:cxnSp>
        <p:nvCxnSpPr>
          <p:cNvPr id="30" name="直接连接符 29"/>
          <p:cNvCxnSpPr/>
          <p:nvPr/>
        </p:nvCxnSpPr>
        <p:spPr>
          <a:xfrm>
            <a:off x="1510923" y="2215836"/>
            <a:ext cx="0" cy="1183328"/>
          </a:xfrm>
          <a:prstGeom prst="line">
            <a:avLst/>
          </a:prstGeom>
          <a:ln w="28575">
            <a:solidFill>
              <a:srgbClr val="886D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>
            <a:extLst>
              <a:ext uri="{FF2B5EF4-FFF2-40B4-BE49-F238E27FC236}">
                <a16:creationId xmlns:a16="http://schemas.microsoft.com/office/drawing/2014/main" id="{B955621F-F978-4535-80F5-75F5D5001758}"/>
              </a:ext>
            </a:extLst>
          </p:cNvPr>
          <p:cNvSpPr/>
          <p:nvPr/>
        </p:nvSpPr>
        <p:spPr>
          <a:xfrm>
            <a:off x="1941534" y="2755266"/>
            <a:ext cx="1510670" cy="71378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marL="342900" marR="0" lvl="0" indent="-342900" algn="l" defTabSz="685800" rtl="0" eaLnBrk="1" fontAlgn="auto" latinLnBrk="0" hangingPunct="1">
              <a:lnSpc>
                <a:spcPts val="26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隔離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342900" marR="0" lvl="0" indent="-342900" algn="l" defTabSz="685800" rtl="0" eaLnBrk="1" fontAlgn="auto" latinLnBrk="0" hangingPunct="1">
              <a:lnSpc>
                <a:spcPts val="26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反應代價</a:t>
            </a:r>
            <a:endParaRPr kumimoji="0" lang="en-US" altLang="zh-CN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2822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ED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8500" y="1567543"/>
            <a:ext cx="3328527" cy="3275693"/>
          </a:xfrm>
          <a:prstGeom prst="rect">
            <a:avLst/>
          </a:prstGeom>
        </p:spPr>
      </p:pic>
      <p:sp>
        <p:nvSpPr>
          <p:cNvPr id="22" name="TextBox 76"/>
          <p:cNvSpPr txBox="1"/>
          <p:nvPr/>
        </p:nvSpPr>
        <p:spPr>
          <a:xfrm>
            <a:off x="655964" y="2461251"/>
            <a:ext cx="754053" cy="70019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4100" dirty="0">
                <a:solidFill>
                  <a:srgbClr val="886D2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sz="4100" dirty="0">
              <a:solidFill>
                <a:srgbClr val="886D2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TextBox 76"/>
          <p:cNvSpPr txBox="1"/>
          <p:nvPr/>
        </p:nvSpPr>
        <p:spPr>
          <a:xfrm>
            <a:off x="1611830" y="2542042"/>
            <a:ext cx="3050787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TW" altLang="en-US" sz="3200" dirty="0">
                <a:solidFill>
                  <a:srgbClr val="886D2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懲罰的基本概念</a:t>
            </a:r>
          </a:p>
        </p:txBody>
      </p:sp>
      <p:cxnSp>
        <p:nvCxnSpPr>
          <p:cNvPr id="30" name="直接连接符 29"/>
          <p:cNvCxnSpPr/>
          <p:nvPr/>
        </p:nvCxnSpPr>
        <p:spPr>
          <a:xfrm>
            <a:off x="1510923" y="2215836"/>
            <a:ext cx="0" cy="1183328"/>
          </a:xfrm>
          <a:prstGeom prst="line">
            <a:avLst/>
          </a:prstGeom>
          <a:ln w="28575">
            <a:solidFill>
              <a:srgbClr val="886D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35093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ED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76"/>
          <p:cNvSpPr txBox="1"/>
          <p:nvPr/>
        </p:nvSpPr>
        <p:spPr>
          <a:xfrm>
            <a:off x="650443" y="233902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BF8714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負懲罰</a:t>
            </a:r>
          </a:p>
        </p:txBody>
      </p:sp>
      <p:sp>
        <p:nvSpPr>
          <p:cNvPr id="34" name="TextBox 76"/>
          <p:cNvSpPr txBox="1"/>
          <p:nvPr/>
        </p:nvSpPr>
        <p:spPr>
          <a:xfrm>
            <a:off x="105582" y="197898"/>
            <a:ext cx="545662" cy="48474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700" b="0" i="0" u="none" strike="noStrike" kern="1200" cap="none" spc="0" normalizeH="0" baseline="0" noProof="0" dirty="0">
                <a:ln>
                  <a:noFill/>
                </a:ln>
                <a:solidFill>
                  <a:srgbClr val="BF8714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04</a:t>
            </a:r>
            <a:endParaRPr kumimoji="0" lang="zh-CN" altLang="en-US" sz="2700" b="0" i="0" u="none" strike="noStrike" kern="1200" cap="none" spc="0" normalizeH="0" baseline="0" noProof="0" dirty="0">
              <a:ln>
                <a:noFill/>
              </a:ln>
              <a:solidFill>
                <a:srgbClr val="BF8714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cxnSp>
        <p:nvCxnSpPr>
          <p:cNvPr id="35" name="直接连接符 34"/>
          <p:cNvCxnSpPr/>
          <p:nvPr/>
        </p:nvCxnSpPr>
        <p:spPr>
          <a:xfrm>
            <a:off x="650443" y="175152"/>
            <a:ext cx="0" cy="530239"/>
          </a:xfrm>
          <a:prstGeom prst="line">
            <a:avLst/>
          </a:prstGeom>
          <a:ln w="28575">
            <a:solidFill>
              <a:srgbClr val="BF87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: 圓角 1">
            <a:extLst>
              <a:ext uri="{FF2B5EF4-FFF2-40B4-BE49-F238E27FC236}">
                <a16:creationId xmlns:a16="http://schemas.microsoft.com/office/drawing/2014/main" id="{471181D5-1F8B-4B2C-931B-F2965244F8BE}"/>
              </a:ext>
            </a:extLst>
          </p:cNvPr>
          <p:cNvSpPr/>
          <p:nvPr/>
        </p:nvSpPr>
        <p:spPr>
          <a:xfrm>
            <a:off x="387626" y="764141"/>
            <a:ext cx="8398565" cy="4056337"/>
          </a:xfrm>
          <a:prstGeom prst="roundRect">
            <a:avLst/>
          </a:prstGeom>
          <a:noFill/>
          <a:ln>
            <a:solidFill>
              <a:srgbClr val="886D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400" b="0" i="0" u="none" strike="noStrike" kern="1200" cap="none" spc="0" normalizeH="0" baseline="0" noProof="0">
              <a:ln>
                <a:noFill/>
              </a:ln>
              <a:solidFill>
                <a:srgbClr val="886D27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E46CC10F-45DA-44D4-883A-CA4DE2118007}"/>
              </a:ext>
            </a:extLst>
          </p:cNvPr>
          <p:cNvSpPr txBox="1"/>
          <p:nvPr/>
        </p:nvSpPr>
        <p:spPr>
          <a:xfrm>
            <a:off x="795130" y="993913"/>
            <a:ext cx="7583556" cy="3642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685800" rtl="0" eaLnBrk="1" fontAlgn="auto" latinLnBrk="0" hangingPunct="1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隔離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(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從正增強環境隔離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)</a:t>
            </a:r>
          </a:p>
          <a:p>
            <a:pPr marL="685800" marR="0" lvl="1" indent="-342900" algn="l" defTabSz="685800" rtl="0" eaLnBrk="1" fontAlgn="auto" latinLnBrk="0" hangingPunct="1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定義：行為發生之後，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讓個體失去接觸正增強物的機會一小段時間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，以減少目標行為未來的發生頻率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685800" marR="0" lvl="1" indent="-342900" algn="l" defTabSz="685800" rtl="0" eaLnBrk="1" fontAlgn="auto" latinLnBrk="0" hangingPunct="1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說明理由、提出警告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Wingdings" panose="05000000000000000000" pitchFamily="2" charset="2"/>
              </a:rPr>
              <a:t>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Wingdings" panose="05000000000000000000" pitchFamily="2" charset="2"/>
              </a:rPr>
              <a:t>對效果影響不大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  <a:sym typeface="Wingdings" panose="05000000000000000000" pitchFamily="2" charset="2"/>
            </a:endParaRPr>
          </a:p>
          <a:p>
            <a:pPr marL="685800" marR="0" lvl="1" indent="-342900" algn="l" defTabSz="685800" rtl="0" eaLnBrk="1" fontAlgn="auto" latinLnBrk="0" hangingPunct="1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Wingdings" panose="05000000000000000000" pitchFamily="2" charset="2"/>
              </a:rPr>
              <a:t>執行程序：以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Wingdings" panose="05000000000000000000" pitchFamily="2" charset="2"/>
              </a:rPr>
              <a:t>最小侵入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Wingdings" panose="05000000000000000000" pitchFamily="2" charset="2"/>
              </a:rPr>
              <a:t>的方式為優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  <a:sym typeface="Wingdings" panose="05000000000000000000" pitchFamily="2" charset="2"/>
            </a:endParaRPr>
          </a:p>
          <a:p>
            <a:pPr marL="685800" marR="0" lvl="1" indent="-342900" algn="l" defTabSz="685800" rtl="0" eaLnBrk="1" fontAlgn="auto" latinLnBrk="0" hangingPunct="1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Wingdings" panose="05000000000000000000" pitchFamily="2" charset="2"/>
              </a:rPr>
              <a:t>地點的選擇：以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Wingdings" panose="05000000000000000000" pitchFamily="2" charset="2"/>
              </a:rPr>
              <a:t>非抽離式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Wingdings" panose="05000000000000000000" pitchFamily="2" charset="2"/>
              </a:rPr>
              <a:t>的環境為佳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  <a:sym typeface="Wingdings" panose="05000000000000000000" pitchFamily="2" charset="2"/>
            </a:endParaRPr>
          </a:p>
          <a:p>
            <a:pPr marL="685800" marR="0" lvl="1" indent="-342900" algn="l" defTabSz="685800" rtl="0" eaLnBrk="1" fontAlgn="auto" latinLnBrk="0" hangingPunct="1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Wingdings" panose="05000000000000000000" pitchFamily="2" charset="2"/>
              </a:rPr>
              <a:t>時間的長度：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Wingdings" panose="05000000000000000000" pitchFamily="2" charset="2"/>
              </a:rPr>
              <a:t>短時間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Wingdings" panose="05000000000000000000" pitchFamily="2" charset="2"/>
              </a:rPr>
              <a:t>優於長時間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  <a:sym typeface="Wingdings" panose="05000000000000000000" pitchFamily="2" charset="2"/>
            </a:endParaRPr>
          </a:p>
          <a:p>
            <a:pPr marL="685800" marR="0" lvl="1" indent="-342900" algn="l" defTabSz="685800" rtl="0" eaLnBrk="1" fontAlgn="auto" latinLnBrk="0" hangingPunct="1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Wingdings" panose="05000000000000000000" pitchFamily="2" charset="2"/>
              </a:rPr>
              <a:t>離開隔離環境的條件：最好等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Wingdings" panose="05000000000000000000" pitchFamily="2" charset="2"/>
              </a:rPr>
              <a:t>沒有再出現行為問題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Wingdings" panose="05000000000000000000" pitchFamily="2" charset="2"/>
              </a:rPr>
              <a:t>之後才能離開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  <a:sym typeface="Wingdings" panose="05000000000000000000" pitchFamily="2" charset="2"/>
            </a:endParaRPr>
          </a:p>
          <a:p>
            <a:pPr marL="342900" marR="0" lvl="1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73954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ED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76"/>
          <p:cNvSpPr txBox="1"/>
          <p:nvPr/>
        </p:nvSpPr>
        <p:spPr>
          <a:xfrm>
            <a:off x="650443" y="233902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BF8714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負懲罰</a:t>
            </a:r>
          </a:p>
        </p:txBody>
      </p:sp>
      <p:sp>
        <p:nvSpPr>
          <p:cNvPr id="34" name="TextBox 76"/>
          <p:cNvSpPr txBox="1"/>
          <p:nvPr/>
        </p:nvSpPr>
        <p:spPr>
          <a:xfrm>
            <a:off x="105582" y="197898"/>
            <a:ext cx="545662" cy="48474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700" b="0" i="0" u="none" strike="noStrike" kern="1200" cap="none" spc="0" normalizeH="0" baseline="0" noProof="0" dirty="0">
                <a:ln>
                  <a:noFill/>
                </a:ln>
                <a:solidFill>
                  <a:srgbClr val="BF8714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04</a:t>
            </a:r>
            <a:endParaRPr kumimoji="0" lang="zh-CN" altLang="en-US" sz="2700" b="0" i="0" u="none" strike="noStrike" kern="1200" cap="none" spc="0" normalizeH="0" baseline="0" noProof="0" dirty="0">
              <a:ln>
                <a:noFill/>
              </a:ln>
              <a:solidFill>
                <a:srgbClr val="BF8714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cxnSp>
        <p:nvCxnSpPr>
          <p:cNvPr id="35" name="直接连接符 34"/>
          <p:cNvCxnSpPr/>
          <p:nvPr/>
        </p:nvCxnSpPr>
        <p:spPr>
          <a:xfrm>
            <a:off x="650443" y="175152"/>
            <a:ext cx="0" cy="530239"/>
          </a:xfrm>
          <a:prstGeom prst="line">
            <a:avLst/>
          </a:prstGeom>
          <a:ln w="28575">
            <a:solidFill>
              <a:srgbClr val="BF87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: 圓角 1">
            <a:extLst>
              <a:ext uri="{FF2B5EF4-FFF2-40B4-BE49-F238E27FC236}">
                <a16:creationId xmlns:a16="http://schemas.microsoft.com/office/drawing/2014/main" id="{471181D5-1F8B-4B2C-931B-F2965244F8BE}"/>
              </a:ext>
            </a:extLst>
          </p:cNvPr>
          <p:cNvSpPr/>
          <p:nvPr/>
        </p:nvSpPr>
        <p:spPr>
          <a:xfrm>
            <a:off x="387626" y="764141"/>
            <a:ext cx="8398565" cy="4056337"/>
          </a:xfrm>
          <a:prstGeom prst="roundRect">
            <a:avLst/>
          </a:prstGeom>
          <a:noFill/>
          <a:ln>
            <a:solidFill>
              <a:srgbClr val="886D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400" b="0" i="0" u="none" strike="noStrike" kern="1200" cap="none" spc="0" normalizeH="0" baseline="0" noProof="0">
              <a:ln>
                <a:noFill/>
              </a:ln>
              <a:solidFill>
                <a:srgbClr val="886D27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E46CC10F-45DA-44D4-883A-CA4DE2118007}"/>
              </a:ext>
            </a:extLst>
          </p:cNvPr>
          <p:cNvSpPr txBox="1"/>
          <p:nvPr/>
        </p:nvSpPr>
        <p:spPr>
          <a:xfrm>
            <a:off x="795130" y="993913"/>
            <a:ext cx="75835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隔離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(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從正增強環境隔離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)</a:t>
            </a:r>
          </a:p>
          <a:p>
            <a:pPr marL="342900" marR="0" lvl="1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210AE9AA-FD7F-41A2-8111-F02E79400B3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75422" y="692762"/>
          <a:ext cx="8604173" cy="4275587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468637">
                  <a:extLst>
                    <a:ext uri="{9D8B030D-6E8A-4147-A177-3AD203B41FA5}">
                      <a16:colId xmlns:a16="http://schemas.microsoft.com/office/drawing/2014/main" val="3994346983"/>
                    </a:ext>
                  </a:extLst>
                </a:gridCol>
                <a:gridCol w="462750">
                  <a:extLst>
                    <a:ext uri="{9D8B030D-6E8A-4147-A177-3AD203B41FA5}">
                      <a16:colId xmlns:a16="http://schemas.microsoft.com/office/drawing/2014/main" val="3177737025"/>
                    </a:ext>
                  </a:extLst>
                </a:gridCol>
                <a:gridCol w="3728748">
                  <a:extLst>
                    <a:ext uri="{9D8B030D-6E8A-4147-A177-3AD203B41FA5}">
                      <a16:colId xmlns:a16="http://schemas.microsoft.com/office/drawing/2014/main" val="4030315636"/>
                    </a:ext>
                  </a:extLst>
                </a:gridCol>
                <a:gridCol w="3944038">
                  <a:extLst>
                    <a:ext uri="{9D8B030D-6E8A-4147-A177-3AD203B41FA5}">
                      <a16:colId xmlns:a16="http://schemas.microsoft.com/office/drawing/2014/main" val="2082854208"/>
                    </a:ext>
                  </a:extLst>
                </a:gridCol>
              </a:tblGrid>
              <a:tr h="4063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隔離的環境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3531520"/>
                  </a:ext>
                </a:extLst>
              </a:tr>
              <a:tr h="4190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低增強</a:t>
                      </a:r>
                      <a:endParaRPr lang="zh-TW" sz="16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高增強</a:t>
                      </a:r>
                      <a:endParaRPr lang="zh-TW" sz="16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846772"/>
                  </a:ext>
                </a:extLst>
              </a:tr>
              <a:tr h="1569678"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原來的環境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eaVert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高增強</a:t>
                      </a:r>
                      <a:endParaRPr lang="zh-TW" sz="16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eaVert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</a:t>
                      </a:r>
                      <a:endParaRPr lang="zh-TW" sz="17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7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行為改善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7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介入疑慮：無</a:t>
                      </a:r>
                      <a:endParaRPr lang="en-US" altLang="zh-TW" sz="17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17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5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例：在自由遊戲時間 </a:t>
                      </a:r>
                      <a:r>
                        <a:rPr lang="en-US" altLang="zh-TW" sz="1500" kern="100" dirty="0" err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v.s</a:t>
                      </a:r>
                      <a:endParaRPr lang="en-US" altLang="zh-TW" sz="15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5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隔離到沒有玩具的角落</a:t>
                      </a:r>
                      <a:endParaRPr lang="zh-TW" sz="15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</a:t>
                      </a:r>
                      <a:endParaRPr lang="zh-TW" sz="17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7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行為沒有改善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7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介入疑慮：對比太少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7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解決方式：降低隔離情境的增強</a:t>
                      </a:r>
                      <a:endParaRPr lang="en-US" altLang="zh-TW" sz="17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5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例：在自由遊戲時間 </a:t>
                      </a:r>
                      <a:r>
                        <a:rPr lang="en-US" altLang="zh-TW" sz="1500" kern="100" dirty="0" err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v.s</a:t>
                      </a:r>
                      <a:r>
                        <a:rPr lang="en-US" altLang="zh-TW" sz="15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5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隔離到有玩具的角落</a:t>
                      </a:r>
                      <a:endParaRPr lang="zh-TW" sz="15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73371312"/>
                  </a:ext>
                </a:extLst>
              </a:tr>
              <a:tr h="188048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低增強</a:t>
                      </a:r>
                      <a:endParaRPr lang="zh-TW" sz="16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eaVert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</a:t>
                      </a:r>
                      <a:endParaRPr lang="zh-TW" sz="17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7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行為沒有改善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7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介入疑慮：對比太少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7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解決方式：增加原來環境的增強</a:t>
                      </a:r>
                      <a:endParaRPr lang="en-US" altLang="zh-TW" sz="17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15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5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例：活動很無聊 </a:t>
                      </a:r>
                      <a:r>
                        <a:rPr lang="en-US" altLang="zh-TW" sz="1500" kern="100" dirty="0" err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v.s</a:t>
                      </a:r>
                      <a:r>
                        <a:rPr lang="en-US" altLang="zh-TW" sz="15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5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隔離到什麼都沒有的角落</a:t>
                      </a:r>
                      <a:endParaRPr lang="en-US" altLang="zh-TW" sz="15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D</a:t>
                      </a:r>
                      <a:endParaRPr lang="zh-TW" sz="17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7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行為惡化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7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介入疑慮：隔離情境增強太大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7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解決方式：調換獲得增強的情境</a:t>
                      </a:r>
                      <a:endParaRPr lang="en-US" altLang="zh-TW" sz="17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17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5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例：無聊的活動 </a:t>
                      </a:r>
                      <a:r>
                        <a:rPr lang="en-US" altLang="zh-TW" sz="1500" kern="100" dirty="0" err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v.s</a:t>
                      </a:r>
                      <a:r>
                        <a:rPr lang="en-US" altLang="zh-TW" sz="15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5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隔離到有玩具的角落</a:t>
                      </a:r>
                      <a:endParaRPr lang="zh-TW" sz="15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505084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36896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ED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76"/>
          <p:cNvSpPr txBox="1"/>
          <p:nvPr/>
        </p:nvSpPr>
        <p:spPr>
          <a:xfrm>
            <a:off x="650443" y="233902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BF8714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負懲罰</a:t>
            </a:r>
          </a:p>
        </p:txBody>
      </p:sp>
      <p:sp>
        <p:nvSpPr>
          <p:cNvPr id="34" name="TextBox 76"/>
          <p:cNvSpPr txBox="1"/>
          <p:nvPr/>
        </p:nvSpPr>
        <p:spPr>
          <a:xfrm>
            <a:off x="105582" y="197898"/>
            <a:ext cx="545662" cy="48474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700" b="0" i="0" u="none" strike="noStrike" kern="1200" cap="none" spc="0" normalizeH="0" baseline="0" noProof="0" dirty="0">
                <a:ln>
                  <a:noFill/>
                </a:ln>
                <a:solidFill>
                  <a:srgbClr val="BF8714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04</a:t>
            </a:r>
            <a:endParaRPr kumimoji="0" lang="zh-CN" altLang="en-US" sz="2700" b="0" i="0" u="none" strike="noStrike" kern="1200" cap="none" spc="0" normalizeH="0" baseline="0" noProof="0" dirty="0">
              <a:ln>
                <a:noFill/>
              </a:ln>
              <a:solidFill>
                <a:srgbClr val="BF8714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cxnSp>
        <p:nvCxnSpPr>
          <p:cNvPr id="35" name="直接连接符 34"/>
          <p:cNvCxnSpPr/>
          <p:nvPr/>
        </p:nvCxnSpPr>
        <p:spPr>
          <a:xfrm>
            <a:off x="650443" y="175152"/>
            <a:ext cx="0" cy="530239"/>
          </a:xfrm>
          <a:prstGeom prst="line">
            <a:avLst/>
          </a:prstGeom>
          <a:ln w="28575">
            <a:solidFill>
              <a:srgbClr val="BF87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: 圓角 1">
            <a:extLst>
              <a:ext uri="{FF2B5EF4-FFF2-40B4-BE49-F238E27FC236}">
                <a16:creationId xmlns:a16="http://schemas.microsoft.com/office/drawing/2014/main" id="{471181D5-1F8B-4B2C-931B-F2965244F8BE}"/>
              </a:ext>
            </a:extLst>
          </p:cNvPr>
          <p:cNvSpPr/>
          <p:nvPr/>
        </p:nvSpPr>
        <p:spPr>
          <a:xfrm>
            <a:off x="387626" y="764141"/>
            <a:ext cx="8398565" cy="4056337"/>
          </a:xfrm>
          <a:prstGeom prst="roundRect">
            <a:avLst/>
          </a:prstGeom>
          <a:noFill/>
          <a:ln>
            <a:solidFill>
              <a:srgbClr val="886D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400" b="0" i="0" u="none" strike="noStrike" kern="1200" cap="none" spc="0" normalizeH="0" baseline="0" noProof="0">
              <a:ln>
                <a:noFill/>
              </a:ln>
              <a:solidFill>
                <a:srgbClr val="886D27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E46CC10F-45DA-44D4-883A-CA4DE2118007}"/>
              </a:ext>
            </a:extLst>
          </p:cNvPr>
          <p:cNvSpPr txBox="1"/>
          <p:nvPr/>
        </p:nvSpPr>
        <p:spPr>
          <a:xfrm>
            <a:off x="795130" y="993913"/>
            <a:ext cx="7583556" cy="3999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685800" rtl="0" eaLnBrk="1" fontAlgn="auto" latinLnBrk="0" hangingPunct="1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隔離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(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從正增強環境隔離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)</a:t>
            </a:r>
          </a:p>
          <a:p>
            <a:pPr marL="800100" marR="0" lvl="1" indent="-457200" algn="l" defTabSz="685800" rtl="0" eaLnBrk="1" fontAlgn="auto" latinLnBrk="0" hangingPunct="1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zh-TW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非抽離式隔離</a:t>
            </a:r>
            <a:endParaRPr kumimoji="0" lang="en-US" altLang="zh-TW" sz="2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1143000" marR="0" lvl="2" indent="-457200" algn="l" defTabSz="685800" rtl="0" eaLnBrk="1" fontAlgn="auto" latinLnBrk="0" hangingPunct="1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AutoNum type="circleNumWdWhitePlain"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仍留在原環境中，以操弄情境變項的方式讓個體暫時去接觸增強的機會，如：短暫移除社會性增強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1143000" marR="0" lvl="2" indent="-457200" algn="l" defTabSz="685800" rtl="0" eaLnBrk="1" fontAlgn="auto" latinLnBrk="0" hangingPunct="1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AutoNum type="circleNumWdWhitePlain"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短暫移除特定的正增強物     </a:t>
            </a:r>
            <a:r>
              <a:rPr kumimoji="0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例：校車上離座</a:t>
            </a:r>
            <a:r>
              <a:rPr kumimoji="0" lang="en-US" altLang="zh-TW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Wingdings" panose="05000000000000000000" pitchFamily="2" charset="2"/>
              </a:rPr>
              <a:t></a:t>
            </a:r>
            <a:r>
              <a:rPr kumimoji="0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關掉音樂   </a:t>
            </a:r>
            <a:endParaRPr kumimoji="0" lang="en-US" altLang="zh-TW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1143000" marR="0" lvl="2" indent="-457200" algn="l" defTabSz="685800" rtl="0" eaLnBrk="1" fontAlgn="auto" latinLnBrk="0" hangingPunct="1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AutoNum type="circleNumWdWhitePlain"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後效觀察：從原情境中改變位置，使學生能繼續觀看其他學生進行的活動，並能觀察到其他學生表現出適當行為時被增強的事實，但本身卻喪失獲得增強的機會，以增加想回到活動的動機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685800" marR="0" lvl="2" indent="0" algn="l" defTabSz="6858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      </a:t>
            </a:r>
            <a:r>
              <a:rPr kumimoji="0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例：團體活動出現不適當行為</a:t>
            </a:r>
            <a:r>
              <a:rPr kumimoji="0" lang="en-US" altLang="zh-TW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Wingdings" panose="05000000000000000000" pitchFamily="2" charset="2"/>
              </a:rPr>
              <a:t></a:t>
            </a:r>
            <a:r>
              <a:rPr kumimoji="0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Wingdings" panose="05000000000000000000" pitchFamily="2" charset="2"/>
              </a:rPr>
              <a:t>坐到旁邊位子看</a:t>
            </a:r>
            <a:r>
              <a:rPr kumimoji="0" lang="en-US" altLang="zh-TW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Wingdings" panose="05000000000000000000" pitchFamily="2" charset="2"/>
              </a:rPr>
              <a:t></a:t>
            </a:r>
            <a:r>
              <a:rPr kumimoji="0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Wingdings" panose="05000000000000000000" pitchFamily="2" charset="2"/>
              </a:rPr>
              <a:t>預設一段時間後，   </a:t>
            </a:r>
            <a:endParaRPr kumimoji="0" lang="en-US" altLang="zh-TW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  <a:sym typeface="Wingdings" panose="05000000000000000000" pitchFamily="2" charset="2"/>
            </a:endParaRPr>
          </a:p>
          <a:p>
            <a:pPr marL="685800" marR="0" lvl="2" indent="0" algn="l" defTabSz="6858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Wingdings" panose="05000000000000000000" pitchFamily="2" charset="2"/>
              </a:rPr>
              <a:t>                 回到團體</a:t>
            </a:r>
            <a:endParaRPr kumimoji="0" lang="en-US" altLang="zh-TW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4229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ED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76"/>
          <p:cNvSpPr txBox="1"/>
          <p:nvPr/>
        </p:nvSpPr>
        <p:spPr>
          <a:xfrm>
            <a:off x="650443" y="233902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BF8714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負懲罰</a:t>
            </a:r>
          </a:p>
        </p:txBody>
      </p:sp>
      <p:sp>
        <p:nvSpPr>
          <p:cNvPr id="34" name="TextBox 76"/>
          <p:cNvSpPr txBox="1"/>
          <p:nvPr/>
        </p:nvSpPr>
        <p:spPr>
          <a:xfrm>
            <a:off x="105582" y="197898"/>
            <a:ext cx="545662" cy="48474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700" b="0" i="0" u="none" strike="noStrike" kern="1200" cap="none" spc="0" normalizeH="0" baseline="0" noProof="0" dirty="0">
                <a:ln>
                  <a:noFill/>
                </a:ln>
                <a:solidFill>
                  <a:srgbClr val="BF8714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04</a:t>
            </a:r>
            <a:endParaRPr kumimoji="0" lang="zh-CN" altLang="en-US" sz="2700" b="0" i="0" u="none" strike="noStrike" kern="1200" cap="none" spc="0" normalizeH="0" baseline="0" noProof="0" dirty="0">
              <a:ln>
                <a:noFill/>
              </a:ln>
              <a:solidFill>
                <a:srgbClr val="BF8714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cxnSp>
        <p:nvCxnSpPr>
          <p:cNvPr id="35" name="直接连接符 34"/>
          <p:cNvCxnSpPr/>
          <p:nvPr/>
        </p:nvCxnSpPr>
        <p:spPr>
          <a:xfrm>
            <a:off x="650443" y="175152"/>
            <a:ext cx="0" cy="530239"/>
          </a:xfrm>
          <a:prstGeom prst="line">
            <a:avLst/>
          </a:prstGeom>
          <a:ln w="28575">
            <a:solidFill>
              <a:srgbClr val="BF87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: 圓角 1">
            <a:extLst>
              <a:ext uri="{FF2B5EF4-FFF2-40B4-BE49-F238E27FC236}">
                <a16:creationId xmlns:a16="http://schemas.microsoft.com/office/drawing/2014/main" id="{471181D5-1F8B-4B2C-931B-F2965244F8BE}"/>
              </a:ext>
            </a:extLst>
          </p:cNvPr>
          <p:cNvSpPr/>
          <p:nvPr/>
        </p:nvSpPr>
        <p:spPr>
          <a:xfrm>
            <a:off x="387626" y="764141"/>
            <a:ext cx="8398565" cy="4056337"/>
          </a:xfrm>
          <a:prstGeom prst="roundRect">
            <a:avLst/>
          </a:prstGeom>
          <a:noFill/>
          <a:ln>
            <a:solidFill>
              <a:srgbClr val="886D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400" b="0" i="0" u="none" strike="noStrike" kern="1200" cap="none" spc="0" normalizeH="0" baseline="0" noProof="0">
              <a:ln>
                <a:noFill/>
              </a:ln>
              <a:solidFill>
                <a:srgbClr val="886D27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E46CC10F-45DA-44D4-883A-CA4DE2118007}"/>
              </a:ext>
            </a:extLst>
          </p:cNvPr>
          <p:cNvSpPr txBox="1"/>
          <p:nvPr/>
        </p:nvSpPr>
        <p:spPr>
          <a:xfrm>
            <a:off x="795130" y="993913"/>
            <a:ext cx="7583556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685800" rtl="0" eaLnBrk="1" fontAlgn="auto" latinLnBrk="0" hangingPunct="1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隔離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(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從正增強環境隔離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)</a:t>
            </a:r>
          </a:p>
          <a:p>
            <a:pPr marL="800100" marR="0" lvl="1" indent="-457200" algn="l" defTabSz="685800" rtl="0" eaLnBrk="1" fontAlgn="auto" latinLnBrk="0" hangingPunct="1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2"/>
              <a:tabLst/>
              <a:defRPr/>
            </a:pPr>
            <a:r>
              <a:rPr kumimoji="0" lang="zh-TW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抽離式隔離</a:t>
            </a:r>
            <a:endParaRPr kumimoji="0" lang="en-US" altLang="zh-TW" sz="2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1028700" marR="0" lvl="2" indent="-342900" algn="l" defTabSz="685800" rtl="0" eaLnBrk="1" fontAlgn="auto" latinLnBrk="0" hangingPunct="1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將學生從一個團體中抽離，可能離開原來的情境到另一個空間，如：隔離室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1028700" marR="0" lvl="2" indent="-342900" algn="l" defTabSz="685800" rtl="0" eaLnBrk="1" fontAlgn="auto" latinLnBrk="0" hangingPunct="1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留在原環境，但是在一個有設計過的隔離空間，如隔板式的隔離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1028700" marR="0" lvl="2" indent="-342900" algn="l" defTabSz="685800" rtl="0" eaLnBrk="1" fontAlgn="auto" latinLnBrk="0" hangingPunct="1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挑戰：抗拒、攻擊行為；學習權益受損；自傷、自我刺激的不當行為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1028700" marR="0" lvl="2" indent="-342900" algn="l" defTabSz="685800" rtl="0" eaLnBrk="1" fontAlgn="auto" latinLnBrk="0" hangingPunct="1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除非萬不得已，應優先選擇較少侵入性的介入策略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685800" marR="0" lvl="2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98762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ED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76"/>
          <p:cNvSpPr txBox="1"/>
          <p:nvPr/>
        </p:nvSpPr>
        <p:spPr>
          <a:xfrm>
            <a:off x="650443" y="233902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BF8714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負懲罰</a:t>
            </a:r>
          </a:p>
        </p:txBody>
      </p:sp>
      <p:sp>
        <p:nvSpPr>
          <p:cNvPr id="34" name="TextBox 76"/>
          <p:cNvSpPr txBox="1"/>
          <p:nvPr/>
        </p:nvSpPr>
        <p:spPr>
          <a:xfrm>
            <a:off x="105582" y="197898"/>
            <a:ext cx="545662" cy="48474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700" b="0" i="0" u="none" strike="noStrike" kern="1200" cap="none" spc="0" normalizeH="0" baseline="0" noProof="0" dirty="0">
                <a:ln>
                  <a:noFill/>
                </a:ln>
                <a:solidFill>
                  <a:srgbClr val="BF8714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04</a:t>
            </a:r>
            <a:endParaRPr kumimoji="0" lang="zh-CN" altLang="en-US" sz="2700" b="0" i="0" u="none" strike="noStrike" kern="1200" cap="none" spc="0" normalizeH="0" baseline="0" noProof="0" dirty="0">
              <a:ln>
                <a:noFill/>
              </a:ln>
              <a:solidFill>
                <a:srgbClr val="BF8714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cxnSp>
        <p:nvCxnSpPr>
          <p:cNvPr id="35" name="直接连接符 34"/>
          <p:cNvCxnSpPr/>
          <p:nvPr/>
        </p:nvCxnSpPr>
        <p:spPr>
          <a:xfrm>
            <a:off x="650443" y="175152"/>
            <a:ext cx="0" cy="530239"/>
          </a:xfrm>
          <a:prstGeom prst="line">
            <a:avLst/>
          </a:prstGeom>
          <a:ln w="28575">
            <a:solidFill>
              <a:srgbClr val="BF87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: 圓角 1">
            <a:extLst>
              <a:ext uri="{FF2B5EF4-FFF2-40B4-BE49-F238E27FC236}">
                <a16:creationId xmlns:a16="http://schemas.microsoft.com/office/drawing/2014/main" id="{471181D5-1F8B-4B2C-931B-F2965244F8BE}"/>
              </a:ext>
            </a:extLst>
          </p:cNvPr>
          <p:cNvSpPr/>
          <p:nvPr/>
        </p:nvSpPr>
        <p:spPr>
          <a:xfrm>
            <a:off x="387626" y="764141"/>
            <a:ext cx="8398565" cy="4056337"/>
          </a:xfrm>
          <a:prstGeom prst="roundRect">
            <a:avLst/>
          </a:prstGeom>
          <a:noFill/>
          <a:ln>
            <a:solidFill>
              <a:srgbClr val="886D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400" b="0" i="0" u="none" strike="noStrike" kern="1200" cap="none" spc="0" normalizeH="0" baseline="0" noProof="0">
              <a:ln>
                <a:noFill/>
              </a:ln>
              <a:solidFill>
                <a:srgbClr val="886D27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E46CC10F-45DA-44D4-883A-CA4DE2118007}"/>
              </a:ext>
            </a:extLst>
          </p:cNvPr>
          <p:cNvSpPr txBox="1"/>
          <p:nvPr/>
        </p:nvSpPr>
        <p:spPr>
          <a:xfrm>
            <a:off x="700708" y="869894"/>
            <a:ext cx="7772400" cy="4273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685800" rtl="0" eaLnBrk="1" fontAlgn="auto" latinLnBrk="0" hangingPunct="1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有效的使用隔離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685800" marR="0" lvl="1" indent="-342900" algn="l" defTabSz="6858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確定行為的功能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，</a:t>
            </a:r>
            <a:r>
              <a:rPr kumimoji="0" lang="zh-TW" alt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例：功能：逃避要求，介入：教導替代行為</a:t>
            </a:r>
            <a:r>
              <a:rPr kumimoji="0" lang="en-US" altLang="zh-TW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(</a:t>
            </a:r>
            <a:r>
              <a:rPr kumimoji="0" lang="zh-TW" alt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表達休息</a:t>
            </a:r>
            <a:r>
              <a:rPr kumimoji="0" lang="en-US" altLang="zh-TW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)</a:t>
            </a:r>
            <a:r>
              <a:rPr kumimoji="0" lang="zh-TW" alt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，</a:t>
            </a:r>
            <a:endParaRPr kumimoji="0" lang="en-US" altLang="zh-TW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342900" marR="0" lvl="1" indent="0" algn="l" defTabSz="6858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                                                 並提升原環境的增強</a:t>
            </a:r>
            <a:endParaRPr kumimoji="0" lang="en-US" altLang="zh-TW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685800" marR="0" lvl="1" indent="-342900" algn="l" defTabSz="685800" rtl="0" eaLnBrk="1" fontAlgn="auto" latinLnBrk="0" hangingPunct="1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豐富原環境的增強機會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，增加原環境和隔離環境的對比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685800" marR="0" lvl="1" indent="-342900" algn="l" defTabSz="685800" rtl="0" eaLnBrk="1" fontAlgn="auto" latinLnBrk="0" hangingPunct="1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隔離的時間要盡量簡短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，最好是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30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秒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~4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分鐘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685800" marR="0" lvl="1" indent="-342900" algn="l" defTabSz="685800" rtl="0" eaLnBrk="1" fontAlgn="auto" latinLnBrk="0" hangingPunct="1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搭配其他正增強策略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，隔離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+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區別性增強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Wingdings" panose="05000000000000000000" pitchFamily="2" charset="2"/>
              </a:rPr>
              <a:t>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Wingdings" panose="05000000000000000000" pitchFamily="2" charset="2"/>
              </a:rPr>
              <a:t>適當行為增加，不適當行為減少，</a:t>
            </a:r>
            <a:r>
              <a:rPr kumimoji="0" lang="zh-TW" alt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Wingdings" panose="05000000000000000000" pitchFamily="2" charset="2"/>
              </a:rPr>
              <a:t>例：團體活動時推前方同學</a:t>
            </a:r>
            <a:r>
              <a:rPr kumimoji="0" lang="en-US" altLang="zh-TW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Wingdings" panose="05000000000000000000" pitchFamily="2" charset="2"/>
              </a:rPr>
              <a:t>(</a:t>
            </a:r>
            <a:r>
              <a:rPr kumimoji="0" lang="zh-TW" alt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Wingdings" panose="05000000000000000000" pitchFamily="2" charset="2"/>
              </a:rPr>
              <a:t>功能：想排第一個</a:t>
            </a:r>
            <a:r>
              <a:rPr kumimoji="0" lang="en-US" altLang="zh-TW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Wingdings" panose="05000000000000000000" pitchFamily="2" charset="2"/>
              </a:rPr>
              <a:t>)</a:t>
            </a:r>
            <a:r>
              <a:rPr kumimoji="0" lang="zh-TW" alt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Wingdings" panose="05000000000000000000" pitchFamily="2" charset="2"/>
              </a:rPr>
              <a:t>，區別性增強替代行為：舉手說「我要排第一個」，如果沒有，隔離：坐到旁邊小椅子看別人玩</a:t>
            </a:r>
            <a:endParaRPr kumimoji="0" lang="en-US" altLang="zh-TW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685800" marR="0" lvl="1" indent="-342900" algn="l" defTabSz="685800" rtl="0" eaLnBrk="1" fontAlgn="auto" latinLnBrk="0" hangingPunct="1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清楚規範隔離的重要變項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：沒有再出現行為問題之後才能離開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1143000" marR="0" lvl="2" indent="-457200" algn="l" defTabSz="685800" rtl="0" eaLnBrk="1" fontAlgn="auto" latinLnBrk="0" hangingPunct="1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AutoNum type="circleNumWdWhitePlain"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告知預定隔離時間，不當行為停止前不會開始計時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1143000" marR="0" lvl="2" indent="-457200" algn="l" defTabSz="685800" rtl="0" eaLnBrk="1" fontAlgn="auto" latinLnBrk="0" hangingPunct="1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AutoNum type="circleNumWdWhitePlain"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直接延長隔離時間，直到干擾行為停止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685800" marR="0" lvl="1" indent="-342900" algn="l" defTabSz="685800" rtl="0" eaLnBrk="1" fontAlgn="auto" latinLnBrk="0" hangingPunct="1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en-US" altLang="zh-TW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03826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ED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76"/>
          <p:cNvSpPr txBox="1"/>
          <p:nvPr/>
        </p:nvSpPr>
        <p:spPr>
          <a:xfrm>
            <a:off x="650443" y="233902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BF8714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負懲罰</a:t>
            </a:r>
          </a:p>
        </p:txBody>
      </p:sp>
      <p:sp>
        <p:nvSpPr>
          <p:cNvPr id="34" name="TextBox 76"/>
          <p:cNvSpPr txBox="1"/>
          <p:nvPr/>
        </p:nvSpPr>
        <p:spPr>
          <a:xfrm>
            <a:off x="105582" y="197898"/>
            <a:ext cx="545662" cy="48474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700" b="0" i="0" u="none" strike="noStrike" kern="1200" cap="none" spc="0" normalizeH="0" baseline="0" noProof="0" dirty="0">
                <a:ln>
                  <a:noFill/>
                </a:ln>
                <a:solidFill>
                  <a:srgbClr val="BF8714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04</a:t>
            </a:r>
            <a:endParaRPr kumimoji="0" lang="zh-CN" altLang="en-US" sz="2700" b="0" i="0" u="none" strike="noStrike" kern="1200" cap="none" spc="0" normalizeH="0" baseline="0" noProof="0" dirty="0">
              <a:ln>
                <a:noFill/>
              </a:ln>
              <a:solidFill>
                <a:srgbClr val="BF8714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cxnSp>
        <p:nvCxnSpPr>
          <p:cNvPr id="35" name="直接连接符 34"/>
          <p:cNvCxnSpPr/>
          <p:nvPr/>
        </p:nvCxnSpPr>
        <p:spPr>
          <a:xfrm>
            <a:off x="650443" y="175152"/>
            <a:ext cx="0" cy="530239"/>
          </a:xfrm>
          <a:prstGeom prst="line">
            <a:avLst/>
          </a:prstGeom>
          <a:ln w="28575">
            <a:solidFill>
              <a:srgbClr val="BF87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: 圓角 1">
            <a:extLst>
              <a:ext uri="{FF2B5EF4-FFF2-40B4-BE49-F238E27FC236}">
                <a16:creationId xmlns:a16="http://schemas.microsoft.com/office/drawing/2014/main" id="{471181D5-1F8B-4B2C-931B-F2965244F8BE}"/>
              </a:ext>
            </a:extLst>
          </p:cNvPr>
          <p:cNvSpPr/>
          <p:nvPr/>
        </p:nvSpPr>
        <p:spPr>
          <a:xfrm>
            <a:off x="387626" y="764141"/>
            <a:ext cx="8398565" cy="4056337"/>
          </a:xfrm>
          <a:prstGeom prst="roundRect">
            <a:avLst/>
          </a:prstGeom>
          <a:noFill/>
          <a:ln>
            <a:solidFill>
              <a:srgbClr val="886D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400" b="0" i="0" u="none" strike="noStrike" kern="1200" cap="none" spc="0" normalizeH="0" baseline="0" noProof="0">
              <a:ln>
                <a:noFill/>
              </a:ln>
              <a:solidFill>
                <a:srgbClr val="886D27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E46CC10F-45DA-44D4-883A-CA4DE2118007}"/>
              </a:ext>
            </a:extLst>
          </p:cNvPr>
          <p:cNvSpPr txBox="1"/>
          <p:nvPr/>
        </p:nvSpPr>
        <p:spPr>
          <a:xfrm>
            <a:off x="490250" y="882749"/>
            <a:ext cx="8163499" cy="3996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685800" rtl="0" eaLnBrk="1" fontAlgn="auto" latinLnBrk="0" hangingPunct="1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反應代價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685800" marR="0" lvl="1" indent="-342900" algn="l" defTabSz="685800" rtl="0" eaLnBrk="1" fontAlgn="auto" latinLnBrk="0" hangingPunct="1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個體行為發生之後，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將喪失特定的增強物數量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，減少行為未來出現的頻率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685800" marR="0" lvl="1" indent="-342900" algn="l" defTabSz="685800" rtl="0" eaLnBrk="1" fontAlgn="auto" latinLnBrk="0" hangingPunct="1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被移除的增強物：類化制約增強物、時間、活動，</a:t>
            </a:r>
            <a:r>
              <a:rPr kumimoji="0" lang="zh-TW" alt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如：罰鍰</a:t>
            </a:r>
            <a:endParaRPr kumimoji="0" lang="en-US" altLang="zh-TW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685800" marR="0" lvl="1" indent="-342900" algn="l" defTabSz="685800" rtl="0" eaLnBrk="1" fontAlgn="auto" latinLnBrk="0" hangingPunct="1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執行反應代價的前提：先有正增強制度，才有移除增強的機會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685800" marR="0" lvl="1" indent="-342900" algn="l" defTabSz="685800" rtl="0" eaLnBrk="1" fontAlgn="auto" latinLnBrk="0" hangingPunct="1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代幣制度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+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反應代價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(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環境中先提供增強，才能移除增強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)</a:t>
            </a:r>
          </a:p>
          <a:p>
            <a:pPr marL="342900" marR="0" lvl="1" indent="0" algn="l" defTabSz="685800" rtl="0" eaLnBrk="1" fontAlgn="auto" latinLnBrk="0" hangingPunct="1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     好行為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Wingdings" panose="05000000000000000000" pitchFamily="2" charset="2"/>
              </a:rPr>
              <a:t>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Wingdings" panose="05000000000000000000" pitchFamily="2" charset="2"/>
              </a:rPr>
              <a:t>得到代幣；不適當行為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Wingdings" panose="05000000000000000000" pitchFamily="2" charset="2"/>
              </a:rPr>
              <a:t>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Wingdings" panose="05000000000000000000" pitchFamily="2" charset="2"/>
              </a:rPr>
              <a:t>移除代幣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  <a:sym typeface="Wingdings" panose="05000000000000000000" pitchFamily="2" charset="2"/>
            </a:endParaRPr>
          </a:p>
          <a:p>
            <a:pPr marL="685800" marR="0" lvl="1" indent="-342900" algn="l" defTabSz="685800" rtl="0" eaLnBrk="1" fontAlgn="auto" latinLnBrk="0" hangingPunct="1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zh-TW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Wingdings" panose="05000000000000000000" pitchFamily="2" charset="2"/>
              </a:rPr>
              <a:t>反應代價</a:t>
            </a:r>
            <a:r>
              <a:rPr kumimoji="0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Wingdings" panose="05000000000000000000" pitchFamily="2" charset="2"/>
              </a:rPr>
              <a:t>+</a:t>
            </a:r>
            <a:r>
              <a:rPr kumimoji="0" lang="zh-TW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Wingdings" panose="05000000000000000000" pitchFamily="2" charset="2"/>
              </a:rPr>
              <a:t>非後效增強</a:t>
            </a:r>
            <a:r>
              <a:rPr kumimoji="0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Wingdings" panose="05000000000000000000" pitchFamily="2" charset="2"/>
              </a:rPr>
              <a:t>(</a:t>
            </a:r>
            <a:r>
              <a:rPr kumimoji="0" lang="zh-TW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Wingdings" panose="05000000000000000000" pitchFamily="2" charset="2"/>
              </a:rPr>
              <a:t>先滿足需求，但出現問題行為就移除增強物</a:t>
            </a:r>
            <a:r>
              <a:rPr kumimoji="0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Wingdings" panose="05000000000000000000" pitchFamily="2" charset="2"/>
              </a:rPr>
              <a:t>)</a:t>
            </a:r>
            <a:r>
              <a:rPr kumimoji="0" lang="zh-TW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Wingdings" panose="05000000000000000000" pitchFamily="2" charset="2"/>
              </a:rPr>
              <a:t>減少問題行為，降低副作用</a:t>
            </a:r>
            <a:endParaRPr kumimoji="0" lang="en-US" altLang="zh-TW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  <a:sym typeface="Wingdings" panose="05000000000000000000" pitchFamily="2" charset="2"/>
            </a:endParaRPr>
          </a:p>
          <a:p>
            <a:pPr marL="342900" marR="0" lvl="1" indent="0" algn="l" defTabSz="685800" rtl="0" eaLnBrk="1" fontAlgn="auto" latinLnBrk="0" hangingPunct="1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       例：事先提供紙條</a:t>
            </a:r>
            <a:r>
              <a:rPr kumimoji="0" lang="en-US" altLang="zh-TW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(</a:t>
            </a:r>
            <a:r>
              <a:rPr kumimoji="0" lang="zh-TW" alt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點券</a:t>
            </a:r>
            <a:r>
              <a:rPr kumimoji="0" lang="en-US" altLang="zh-TW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)</a:t>
            </a:r>
            <a:r>
              <a:rPr kumimoji="0" lang="zh-TW" alt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，學生尋求協助，還老師一張點券，有剩下點券，可以   </a:t>
            </a:r>
            <a:endParaRPr kumimoji="0" lang="en-US" altLang="zh-TW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342900" marR="0" lvl="1" indent="0" algn="l" defTabSz="685800" rtl="0" eaLnBrk="1" fontAlgn="auto" latinLnBrk="0" hangingPunct="1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       兌換增強物；自由操作隨身聽聽音樂，出現問題行為，移除音樂      </a:t>
            </a:r>
            <a:endParaRPr kumimoji="0" lang="en-US" altLang="zh-TW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03102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ED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76"/>
          <p:cNvSpPr txBox="1"/>
          <p:nvPr/>
        </p:nvSpPr>
        <p:spPr>
          <a:xfrm>
            <a:off x="650443" y="233902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BF8714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負懲罰</a:t>
            </a:r>
          </a:p>
        </p:txBody>
      </p:sp>
      <p:sp>
        <p:nvSpPr>
          <p:cNvPr id="34" name="TextBox 76"/>
          <p:cNvSpPr txBox="1"/>
          <p:nvPr/>
        </p:nvSpPr>
        <p:spPr>
          <a:xfrm>
            <a:off x="105582" y="197898"/>
            <a:ext cx="545662" cy="48474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700" b="0" i="0" u="none" strike="noStrike" kern="1200" cap="none" spc="0" normalizeH="0" baseline="0" noProof="0" dirty="0">
                <a:ln>
                  <a:noFill/>
                </a:ln>
                <a:solidFill>
                  <a:srgbClr val="BF8714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04</a:t>
            </a:r>
            <a:endParaRPr kumimoji="0" lang="zh-CN" altLang="en-US" sz="2700" b="0" i="0" u="none" strike="noStrike" kern="1200" cap="none" spc="0" normalizeH="0" baseline="0" noProof="0" dirty="0">
              <a:ln>
                <a:noFill/>
              </a:ln>
              <a:solidFill>
                <a:srgbClr val="BF8714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cxnSp>
        <p:nvCxnSpPr>
          <p:cNvPr id="35" name="直接连接符 34"/>
          <p:cNvCxnSpPr/>
          <p:nvPr/>
        </p:nvCxnSpPr>
        <p:spPr>
          <a:xfrm>
            <a:off x="650443" y="175152"/>
            <a:ext cx="0" cy="530239"/>
          </a:xfrm>
          <a:prstGeom prst="line">
            <a:avLst/>
          </a:prstGeom>
          <a:ln w="28575">
            <a:solidFill>
              <a:srgbClr val="BF87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: 圓角 1">
            <a:extLst>
              <a:ext uri="{FF2B5EF4-FFF2-40B4-BE49-F238E27FC236}">
                <a16:creationId xmlns:a16="http://schemas.microsoft.com/office/drawing/2014/main" id="{471181D5-1F8B-4B2C-931B-F2965244F8BE}"/>
              </a:ext>
            </a:extLst>
          </p:cNvPr>
          <p:cNvSpPr/>
          <p:nvPr/>
        </p:nvSpPr>
        <p:spPr>
          <a:xfrm>
            <a:off x="387626" y="764141"/>
            <a:ext cx="8398565" cy="4056337"/>
          </a:xfrm>
          <a:prstGeom prst="roundRect">
            <a:avLst/>
          </a:prstGeom>
          <a:noFill/>
          <a:ln>
            <a:solidFill>
              <a:srgbClr val="886D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400" b="0" i="0" u="none" strike="noStrike" kern="1200" cap="none" spc="0" normalizeH="0" baseline="0" noProof="0">
              <a:ln>
                <a:noFill/>
              </a:ln>
              <a:solidFill>
                <a:srgbClr val="886D27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E46CC10F-45DA-44D4-883A-CA4DE2118007}"/>
              </a:ext>
            </a:extLst>
          </p:cNvPr>
          <p:cNvSpPr txBox="1"/>
          <p:nvPr/>
        </p:nvSpPr>
        <p:spPr>
          <a:xfrm>
            <a:off x="795130" y="993913"/>
            <a:ext cx="4055166" cy="3652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685800" rtl="0" eaLnBrk="1" fontAlgn="auto" latinLnBrk="0" hangingPunct="1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反應代價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-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執行程序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800100" marR="0" lvl="1" indent="-457200" algn="l" defTabSz="685800" rtl="0" eaLnBrk="1" fontAlgn="auto" latinLnBrk="0" hangingPunct="1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AutoNum type="circleNumWdWhitePlain"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明確問題行為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800100" marR="0" lvl="1" indent="-457200" algn="l" defTabSz="685800" rtl="0" eaLnBrk="1" fontAlgn="auto" latinLnBrk="0" hangingPunct="1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AutoNum type="circleNumWdWhitePlain"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功能評量或功能分析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800100" marR="0" lvl="1" indent="-457200" algn="l" defTabSz="685800" rtl="0" eaLnBrk="1" fontAlgn="auto" latinLnBrk="0" hangingPunct="1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AutoNum type="circleNumWdWhitePlain"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先從環境調整及前事策略，或非後效增強飽足需求或功能，同時教替代行為與環境適應行為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800100" marR="0" lvl="1" indent="-457200" algn="l" defTabSz="685800" rtl="0" eaLnBrk="1" fontAlgn="auto" latinLnBrk="0" hangingPunct="1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AutoNum type="circleNumWdWhitePlain"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增強代幣制度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800100" marR="0" lvl="1" indent="-457200" algn="l" defTabSz="685800" rtl="0" eaLnBrk="1" fontAlgn="auto" latinLnBrk="0" hangingPunct="1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AutoNum type="circleNumWdWhitePlain"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問題行為持續發生，才考慮加入反應代價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DC54C448-1483-42DF-A5A5-91176C4E346C}"/>
              </a:ext>
            </a:extLst>
          </p:cNvPr>
          <p:cNvSpPr txBox="1"/>
          <p:nvPr/>
        </p:nvSpPr>
        <p:spPr>
          <a:xfrm>
            <a:off x="4586908" y="1355034"/>
            <a:ext cx="4055166" cy="2934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marR="0" lvl="1" indent="-457200" algn="l" defTabSz="685800" rtl="0" eaLnBrk="1" fontAlgn="auto" latinLnBrk="0" hangingPunct="1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AutoNum type="circleNumWdWhitePlain" startAt="6"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優先使用紅利或類似優惠券的方式， 事先擁有特定數量的代幣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800100" marR="0" lvl="1" indent="-457200" algn="l" defTabSz="685800" rtl="0" eaLnBrk="1" fontAlgn="auto" latinLnBrk="0" hangingPunct="1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AutoNum type="circleNumWdWhitePlain" startAt="6"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文字或圖示說明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800100" marR="0" lvl="1" indent="-457200" algn="l" defTabSz="685800" rtl="0" eaLnBrk="1" fontAlgn="auto" latinLnBrk="0" hangingPunct="1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AutoNum type="circleNumWdWhitePlain" startAt="6"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問題行為發生，實施反應代價，溫和告知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800100" marR="0" lvl="1" indent="-457200" algn="l" defTabSz="685800" rtl="0" eaLnBrk="1" fontAlgn="auto" latinLnBrk="0" hangingPunct="1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AutoNum type="circleNumWdWhitePlain" startAt="6"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持續記錄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800100" marR="0" lvl="1" indent="-457200" algn="l" defTabSz="685800" rtl="0" eaLnBrk="1" fontAlgn="auto" latinLnBrk="0" hangingPunct="1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AutoNum type="circleNumWdWhitePlain" startAt="6"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逐步褪除反應代價    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47244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ED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76"/>
          <p:cNvSpPr txBox="1"/>
          <p:nvPr/>
        </p:nvSpPr>
        <p:spPr>
          <a:xfrm>
            <a:off x="650443" y="233902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BF8714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負懲罰</a:t>
            </a:r>
          </a:p>
        </p:txBody>
      </p:sp>
      <p:sp>
        <p:nvSpPr>
          <p:cNvPr id="34" name="TextBox 76"/>
          <p:cNvSpPr txBox="1"/>
          <p:nvPr/>
        </p:nvSpPr>
        <p:spPr>
          <a:xfrm>
            <a:off x="105582" y="197898"/>
            <a:ext cx="545662" cy="48474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700" b="0" i="0" u="none" strike="noStrike" kern="1200" cap="none" spc="0" normalizeH="0" baseline="0" noProof="0" dirty="0">
                <a:ln>
                  <a:noFill/>
                </a:ln>
                <a:solidFill>
                  <a:srgbClr val="BF8714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04</a:t>
            </a:r>
            <a:endParaRPr kumimoji="0" lang="zh-CN" altLang="en-US" sz="2700" b="0" i="0" u="none" strike="noStrike" kern="1200" cap="none" spc="0" normalizeH="0" baseline="0" noProof="0" dirty="0">
              <a:ln>
                <a:noFill/>
              </a:ln>
              <a:solidFill>
                <a:srgbClr val="BF8714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cxnSp>
        <p:nvCxnSpPr>
          <p:cNvPr id="35" name="直接连接符 34"/>
          <p:cNvCxnSpPr/>
          <p:nvPr/>
        </p:nvCxnSpPr>
        <p:spPr>
          <a:xfrm>
            <a:off x="650443" y="175152"/>
            <a:ext cx="0" cy="530239"/>
          </a:xfrm>
          <a:prstGeom prst="line">
            <a:avLst/>
          </a:prstGeom>
          <a:ln w="28575">
            <a:solidFill>
              <a:srgbClr val="BF87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: 圓角 1">
            <a:extLst>
              <a:ext uri="{FF2B5EF4-FFF2-40B4-BE49-F238E27FC236}">
                <a16:creationId xmlns:a16="http://schemas.microsoft.com/office/drawing/2014/main" id="{471181D5-1F8B-4B2C-931B-F2965244F8BE}"/>
              </a:ext>
            </a:extLst>
          </p:cNvPr>
          <p:cNvSpPr/>
          <p:nvPr/>
        </p:nvSpPr>
        <p:spPr>
          <a:xfrm>
            <a:off x="387626" y="764141"/>
            <a:ext cx="8398565" cy="4056337"/>
          </a:xfrm>
          <a:prstGeom prst="roundRect">
            <a:avLst/>
          </a:prstGeom>
          <a:noFill/>
          <a:ln>
            <a:solidFill>
              <a:srgbClr val="886D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400" b="0" i="0" u="none" strike="noStrike" kern="1200" cap="none" spc="0" normalizeH="0" baseline="0" noProof="0">
              <a:ln>
                <a:noFill/>
              </a:ln>
              <a:solidFill>
                <a:srgbClr val="886D27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E46CC10F-45DA-44D4-883A-CA4DE2118007}"/>
              </a:ext>
            </a:extLst>
          </p:cNvPr>
          <p:cNvSpPr txBox="1"/>
          <p:nvPr/>
        </p:nvSpPr>
        <p:spPr>
          <a:xfrm>
            <a:off x="795130" y="993913"/>
            <a:ext cx="7583556" cy="2934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685800" rtl="0" eaLnBrk="1" fontAlgn="auto" latinLnBrk="0" hangingPunct="1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反應代價 注意事項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685800" marR="0" lvl="1" indent="-342900" algn="l" defTabSz="685800" rtl="0" eaLnBrk="1" fontAlgn="auto" latinLnBrk="0" hangingPunct="1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685800" marR="0" lvl="1" indent="-342900" algn="l" defTabSz="685800" rtl="0" eaLnBrk="1" fontAlgn="auto" latinLnBrk="0" hangingPunct="1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建議應該要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同時教導替代行為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，使原本問題行為的功能獲得滿足，或示範教導正向的適應行為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685800" marR="0" lvl="1" indent="-342900" algn="l" defTabSz="685800" rtl="0" eaLnBrk="1" fontAlgn="auto" latinLnBrk="0" hangingPunct="1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移除增強物的量或強度必須拿捏適當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685800" marR="0" lvl="1" indent="-342900" algn="l" defTabSz="685800" rtl="0" eaLnBrk="1" fontAlgn="auto" latinLnBrk="0" hangingPunct="1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成人的注意力可能無意間增強問題行為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685800" marR="0" lvl="1" indent="-342900" algn="l" defTabSz="685800" rtl="0" eaLnBrk="1" fontAlgn="auto" latinLnBrk="0" hangingPunct="1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使用反應代價前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務必先實施代幣制度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，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優先考慮使用紅利反應代價或點券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(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搭配非後效增強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88208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ED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222" y="1008354"/>
            <a:ext cx="3726075" cy="3666931"/>
          </a:xfrm>
          <a:prstGeom prst="rect">
            <a:avLst/>
          </a:prstGeom>
        </p:spPr>
      </p:pic>
      <p:sp>
        <p:nvSpPr>
          <p:cNvPr id="7" name="TextBox 76"/>
          <p:cNvSpPr txBox="1"/>
          <p:nvPr/>
        </p:nvSpPr>
        <p:spPr>
          <a:xfrm>
            <a:off x="4833257" y="2290904"/>
            <a:ext cx="4125464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BF8714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Q</a:t>
            </a:r>
            <a:r>
              <a:rPr kumimoji="0" lang="zh-TW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BF8714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r>
              <a:rPr kumimoji="0" lang="en-US" altLang="zh-TW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BF8714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&amp;</a:t>
            </a:r>
            <a:r>
              <a:rPr kumimoji="0" lang="zh-TW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BF8714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r>
              <a:rPr kumimoji="0" lang="en-US" altLang="zh-TW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BF8714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A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BF8714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ED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76"/>
          <p:cNvSpPr txBox="1"/>
          <p:nvPr/>
        </p:nvSpPr>
        <p:spPr>
          <a:xfrm>
            <a:off x="650443" y="233902"/>
            <a:ext cx="2029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800" dirty="0">
                <a:solidFill>
                  <a:srgbClr val="BF87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懲罰 </a:t>
            </a:r>
            <a:r>
              <a:rPr lang="en-US" altLang="zh-TW" sz="1800" dirty="0">
                <a:solidFill>
                  <a:srgbClr val="BF87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Punishment</a:t>
            </a:r>
          </a:p>
        </p:txBody>
      </p:sp>
      <p:sp>
        <p:nvSpPr>
          <p:cNvPr id="34" name="TextBox 76"/>
          <p:cNvSpPr txBox="1"/>
          <p:nvPr/>
        </p:nvSpPr>
        <p:spPr>
          <a:xfrm>
            <a:off x="105582" y="197898"/>
            <a:ext cx="544861" cy="48474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2700" dirty="0">
                <a:solidFill>
                  <a:srgbClr val="BF87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sz="2700" dirty="0">
              <a:solidFill>
                <a:srgbClr val="BF871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5" name="直接连接符 34"/>
          <p:cNvCxnSpPr/>
          <p:nvPr/>
        </p:nvCxnSpPr>
        <p:spPr>
          <a:xfrm>
            <a:off x="650443" y="175152"/>
            <a:ext cx="0" cy="530239"/>
          </a:xfrm>
          <a:prstGeom prst="line">
            <a:avLst/>
          </a:prstGeom>
          <a:ln w="28575">
            <a:solidFill>
              <a:srgbClr val="BF87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: 圓角 1">
            <a:extLst>
              <a:ext uri="{FF2B5EF4-FFF2-40B4-BE49-F238E27FC236}">
                <a16:creationId xmlns:a16="http://schemas.microsoft.com/office/drawing/2014/main" id="{471181D5-1F8B-4B2C-931B-F2965244F8BE}"/>
              </a:ext>
            </a:extLst>
          </p:cNvPr>
          <p:cNvSpPr/>
          <p:nvPr/>
        </p:nvSpPr>
        <p:spPr>
          <a:xfrm>
            <a:off x="387626" y="764141"/>
            <a:ext cx="8398565" cy="4056337"/>
          </a:xfrm>
          <a:prstGeom prst="roundRect">
            <a:avLst/>
          </a:prstGeom>
          <a:noFill/>
          <a:ln>
            <a:solidFill>
              <a:srgbClr val="886D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886D27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E46CC10F-45DA-44D4-883A-CA4DE2118007}"/>
              </a:ext>
            </a:extLst>
          </p:cNvPr>
          <p:cNvSpPr txBox="1"/>
          <p:nvPr/>
        </p:nvSpPr>
        <p:spPr>
          <a:xfrm>
            <a:off x="780221" y="1189945"/>
            <a:ext cx="7768867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zh-TW" altLang="en-US" sz="22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一般社會大眾</a:t>
            </a:r>
            <a:endParaRPr lang="en-US" altLang="zh-TW" sz="22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000" dirty="0">
                <a:solidFill>
                  <a:srgbClr val="44434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犯了不合倫理道德的行為，對個體施予各種法規或罰則</a:t>
            </a:r>
            <a:endParaRPr lang="en-US" altLang="zh-TW" sz="2000" dirty="0">
              <a:solidFill>
                <a:srgbClr val="444343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200" b="1" dirty="0">
              <a:solidFill>
                <a:srgbClr val="444343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zh-TW" altLang="en-US" sz="22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應用行為分析</a:t>
            </a:r>
            <a:endParaRPr lang="en-US" altLang="zh-TW" sz="22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zh-TW" altLang="en-US" sz="2000" dirty="0">
                <a:solidFill>
                  <a:srgbClr val="44434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行為之後，環境給予一個刺激，減少未來行為的出現頻率。</a:t>
            </a:r>
            <a:endParaRPr lang="en-US" altLang="zh-TW" sz="2000" dirty="0">
              <a:solidFill>
                <a:srgbClr val="444343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zh-TW" altLang="en-US" sz="2000" dirty="0">
                <a:solidFill>
                  <a:srgbClr val="44434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重點在</a:t>
            </a:r>
            <a:r>
              <a:rPr lang="zh-TW" altLang="en-US" sz="2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行為</a:t>
            </a:r>
            <a:r>
              <a:rPr lang="zh-TW" altLang="en-US" sz="2000" dirty="0">
                <a:solidFill>
                  <a:srgbClr val="44434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非個人，只從</a:t>
            </a:r>
            <a:r>
              <a:rPr lang="zh-TW" altLang="en-US" sz="2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後果</a:t>
            </a:r>
            <a:r>
              <a:rPr lang="zh-TW" altLang="en-US" sz="2000" dirty="0">
                <a:solidFill>
                  <a:srgbClr val="44434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對</a:t>
            </a:r>
            <a:r>
              <a:rPr lang="zh-TW" altLang="en-US" sz="2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未來行為出現頻率</a:t>
            </a:r>
            <a:r>
              <a:rPr lang="zh-TW" altLang="en-US" sz="20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降低</a:t>
            </a:r>
            <a:r>
              <a:rPr lang="zh-TW" altLang="en-US" sz="2000" dirty="0">
                <a:solidFill>
                  <a:srgbClr val="44434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來界定之。</a:t>
            </a:r>
          </a:p>
          <a:p>
            <a:endParaRPr lang="en-US" altLang="zh-TW" sz="1600" dirty="0">
              <a:solidFill>
                <a:srgbClr val="444343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600" dirty="0">
                <a:solidFill>
                  <a:srgbClr val="44434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例：干擾行為</a:t>
            </a:r>
            <a:r>
              <a:rPr lang="zh-TW" altLang="en-US" sz="1200" dirty="0">
                <a:solidFill>
                  <a:srgbClr val="44434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與</a:t>
            </a:r>
            <a:r>
              <a:rPr lang="zh-TW" altLang="en-US" sz="1600" dirty="0">
                <a:solidFill>
                  <a:srgbClr val="44434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用手阻擋 </a:t>
            </a:r>
            <a:r>
              <a:rPr lang="en-US" altLang="zh-TW" sz="1600" dirty="0">
                <a:solidFill>
                  <a:srgbClr val="44434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P.75</a:t>
            </a:r>
            <a:r>
              <a:rPr lang="zh-TW" altLang="en-US" sz="1600" dirty="0">
                <a:solidFill>
                  <a:srgbClr val="44434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✘           </a:t>
            </a:r>
            <a:endParaRPr lang="en-US" altLang="zh-TW" sz="1600" dirty="0">
              <a:solidFill>
                <a:srgbClr val="444343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600" dirty="0">
                <a:solidFill>
                  <a:srgbClr val="44434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數學作業</a:t>
            </a:r>
            <a:r>
              <a:rPr lang="zh-TW" altLang="en-US" sz="1200" dirty="0">
                <a:solidFill>
                  <a:srgbClr val="44434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與</a:t>
            </a:r>
            <a:r>
              <a:rPr lang="zh-TW" altLang="en-US" sz="1600" dirty="0">
                <a:solidFill>
                  <a:srgbClr val="44434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再做</a:t>
            </a:r>
            <a:r>
              <a:rPr lang="en-US" altLang="zh-TW" sz="1600" dirty="0">
                <a:solidFill>
                  <a:srgbClr val="44434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1600" dirty="0">
                <a:solidFill>
                  <a:srgbClr val="44434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題</a:t>
            </a:r>
            <a:endParaRPr lang="en-US" altLang="zh-TW" sz="1600" dirty="0">
              <a:solidFill>
                <a:srgbClr val="444343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600" dirty="0">
                <a:solidFill>
                  <a:srgbClr val="44434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走路沒看路</a:t>
            </a:r>
            <a:r>
              <a:rPr lang="zh-TW" altLang="en-US" sz="1200" dirty="0">
                <a:solidFill>
                  <a:srgbClr val="44434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與</a:t>
            </a:r>
            <a:r>
              <a:rPr lang="zh-TW" altLang="en-US" sz="1600" dirty="0">
                <a:solidFill>
                  <a:srgbClr val="44434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撞到頭  </a:t>
            </a:r>
            <a:endParaRPr lang="en-US" altLang="zh-TW" sz="1600" dirty="0">
              <a:solidFill>
                <a:srgbClr val="444343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ED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8F7FE759-C874-4EBB-B286-94BA46BE3A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7953183"/>
              </p:ext>
            </p:extLst>
          </p:nvPr>
        </p:nvGraphicFramePr>
        <p:xfrm>
          <a:off x="824631" y="380748"/>
          <a:ext cx="7252367" cy="3840480"/>
        </p:xfrm>
        <a:graphic>
          <a:graphicData uri="http://schemas.openxmlformats.org/drawingml/2006/table">
            <a:tbl>
              <a:tblPr firstRow="1" firstCol="1" bandRow="1"/>
              <a:tblGrid>
                <a:gridCol w="403648">
                  <a:extLst>
                    <a:ext uri="{9D8B030D-6E8A-4147-A177-3AD203B41FA5}">
                      <a16:colId xmlns:a16="http://schemas.microsoft.com/office/drawing/2014/main" val="1335045707"/>
                    </a:ext>
                  </a:extLst>
                </a:gridCol>
                <a:gridCol w="1008145">
                  <a:extLst>
                    <a:ext uri="{9D8B030D-6E8A-4147-A177-3AD203B41FA5}">
                      <a16:colId xmlns:a16="http://schemas.microsoft.com/office/drawing/2014/main" val="1784607751"/>
                    </a:ext>
                  </a:extLst>
                </a:gridCol>
                <a:gridCol w="2920287">
                  <a:extLst>
                    <a:ext uri="{9D8B030D-6E8A-4147-A177-3AD203B41FA5}">
                      <a16:colId xmlns:a16="http://schemas.microsoft.com/office/drawing/2014/main" val="3706445785"/>
                    </a:ext>
                  </a:extLst>
                </a:gridCol>
                <a:gridCol w="2920287">
                  <a:extLst>
                    <a:ext uri="{9D8B030D-6E8A-4147-A177-3AD203B41FA5}">
                      <a16:colId xmlns:a16="http://schemas.microsoft.com/office/drawing/2014/main" val="3582110256"/>
                    </a:ext>
                  </a:extLst>
                </a:gridCol>
              </a:tblGrid>
              <a:tr h="36462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2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2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環境刺激</a:t>
                      </a:r>
                      <a:r>
                        <a:rPr lang="zh-TW" altLang="en-US" sz="28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的</a:t>
                      </a:r>
                      <a:r>
                        <a:rPr lang="zh-TW" sz="28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變化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5415117"/>
                  </a:ext>
                </a:extLst>
              </a:tr>
              <a:tr h="364629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8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對未來行為的影響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2800" b="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增加與給予刺激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減少或移除刺激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8457485"/>
                  </a:ext>
                </a:extLst>
              </a:tr>
              <a:tr h="149352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增加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正增強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負增強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7543453"/>
                  </a:ext>
                </a:extLst>
              </a:tr>
              <a:tr h="149352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減少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正懲罰</a:t>
                      </a:r>
                      <a:endParaRPr lang="en-US" altLang="zh-TW" sz="2400" b="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負懲罰</a:t>
                      </a:r>
                      <a:endParaRPr lang="en-US" altLang="zh-TW" sz="2400" b="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1725806"/>
                  </a:ext>
                </a:extLst>
              </a:tr>
            </a:tbl>
          </a:graphicData>
        </a:graphic>
      </p:graphicFrame>
      <p:sp>
        <p:nvSpPr>
          <p:cNvPr id="9" name="箭號: 向上 8">
            <a:extLst>
              <a:ext uri="{FF2B5EF4-FFF2-40B4-BE49-F238E27FC236}">
                <a16:creationId xmlns:a16="http://schemas.microsoft.com/office/drawing/2014/main" id="{F24BFF99-E560-4D5E-BFD5-A92E7778CD29}"/>
              </a:ext>
            </a:extLst>
          </p:cNvPr>
          <p:cNvSpPr/>
          <p:nvPr/>
        </p:nvSpPr>
        <p:spPr>
          <a:xfrm>
            <a:off x="3467286" y="2076073"/>
            <a:ext cx="536571" cy="495677"/>
          </a:xfrm>
          <a:prstGeom prst="up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箭號: 向上 9">
            <a:extLst>
              <a:ext uri="{FF2B5EF4-FFF2-40B4-BE49-F238E27FC236}">
                <a16:creationId xmlns:a16="http://schemas.microsoft.com/office/drawing/2014/main" id="{8333563C-35F3-498C-928F-152755E65208}"/>
              </a:ext>
            </a:extLst>
          </p:cNvPr>
          <p:cNvSpPr/>
          <p:nvPr/>
        </p:nvSpPr>
        <p:spPr>
          <a:xfrm>
            <a:off x="6378226" y="2053149"/>
            <a:ext cx="536571" cy="495677"/>
          </a:xfrm>
          <a:prstGeom prst="up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箭號: 向上 10">
            <a:extLst>
              <a:ext uri="{FF2B5EF4-FFF2-40B4-BE49-F238E27FC236}">
                <a16:creationId xmlns:a16="http://schemas.microsoft.com/office/drawing/2014/main" id="{48419DDF-5400-4561-A63F-DD6F373D6C87}"/>
              </a:ext>
            </a:extLst>
          </p:cNvPr>
          <p:cNvSpPr/>
          <p:nvPr/>
        </p:nvSpPr>
        <p:spPr>
          <a:xfrm flipV="1">
            <a:off x="3467286" y="3568045"/>
            <a:ext cx="536571" cy="495677"/>
          </a:xfrm>
          <a:prstGeom prst="upArrow">
            <a:avLst/>
          </a:prstGeom>
          <a:solidFill>
            <a:srgbClr val="76DF7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箭號: 向上 11">
            <a:extLst>
              <a:ext uri="{FF2B5EF4-FFF2-40B4-BE49-F238E27FC236}">
                <a16:creationId xmlns:a16="http://schemas.microsoft.com/office/drawing/2014/main" id="{6B7FF6D5-6A85-4202-8C97-0BD58FFE84A2}"/>
              </a:ext>
            </a:extLst>
          </p:cNvPr>
          <p:cNvSpPr/>
          <p:nvPr/>
        </p:nvSpPr>
        <p:spPr>
          <a:xfrm flipV="1">
            <a:off x="6378225" y="3568044"/>
            <a:ext cx="536571" cy="495677"/>
          </a:xfrm>
          <a:prstGeom prst="upArrow">
            <a:avLst/>
          </a:prstGeom>
          <a:solidFill>
            <a:srgbClr val="76DF7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67A2F915-14D3-44EC-862C-4AAF5AACCDE2}"/>
              </a:ext>
            </a:extLst>
          </p:cNvPr>
          <p:cNvSpPr/>
          <p:nvPr/>
        </p:nvSpPr>
        <p:spPr>
          <a:xfrm>
            <a:off x="1330597" y="4462705"/>
            <a:ext cx="68675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400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二期後效（</a:t>
            </a:r>
            <a:r>
              <a:rPr lang="en-US" altLang="zh-TW" sz="2400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B-C</a:t>
            </a:r>
            <a:r>
              <a:rPr lang="zh-TW" altLang="en-US" sz="2400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後效關聯）：行為與環境關係圖示</a:t>
            </a:r>
            <a:endParaRPr lang="zh-CN" altLang="en-US" sz="2400" kern="100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456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ED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76"/>
          <p:cNvSpPr txBox="1"/>
          <p:nvPr/>
        </p:nvSpPr>
        <p:spPr>
          <a:xfrm>
            <a:off x="650443" y="233902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dirty="0">
                <a:solidFill>
                  <a:srgbClr val="BF87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正懲罰</a:t>
            </a:r>
            <a:endParaRPr lang="en-US" altLang="zh-TW" sz="2000" dirty="0">
              <a:solidFill>
                <a:srgbClr val="BF871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TextBox 76"/>
          <p:cNvSpPr txBox="1"/>
          <p:nvPr/>
        </p:nvSpPr>
        <p:spPr>
          <a:xfrm>
            <a:off x="105582" y="197898"/>
            <a:ext cx="544861" cy="48474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2700" dirty="0">
                <a:solidFill>
                  <a:srgbClr val="BF87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sz="2700" dirty="0">
              <a:solidFill>
                <a:srgbClr val="BF871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5" name="直接连接符 34"/>
          <p:cNvCxnSpPr/>
          <p:nvPr/>
        </p:nvCxnSpPr>
        <p:spPr>
          <a:xfrm>
            <a:off x="650443" y="175152"/>
            <a:ext cx="0" cy="530239"/>
          </a:xfrm>
          <a:prstGeom prst="line">
            <a:avLst/>
          </a:prstGeom>
          <a:ln w="28575">
            <a:solidFill>
              <a:srgbClr val="BF87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: 圓角 1">
            <a:extLst>
              <a:ext uri="{FF2B5EF4-FFF2-40B4-BE49-F238E27FC236}">
                <a16:creationId xmlns:a16="http://schemas.microsoft.com/office/drawing/2014/main" id="{471181D5-1F8B-4B2C-931B-F2965244F8BE}"/>
              </a:ext>
            </a:extLst>
          </p:cNvPr>
          <p:cNvSpPr/>
          <p:nvPr/>
        </p:nvSpPr>
        <p:spPr>
          <a:xfrm>
            <a:off x="387626" y="764141"/>
            <a:ext cx="8398565" cy="4056337"/>
          </a:xfrm>
          <a:prstGeom prst="roundRect">
            <a:avLst/>
          </a:prstGeom>
          <a:noFill/>
          <a:ln>
            <a:solidFill>
              <a:srgbClr val="886D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886D27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E46CC10F-45DA-44D4-883A-CA4DE2118007}"/>
              </a:ext>
            </a:extLst>
          </p:cNvPr>
          <p:cNvSpPr txBox="1"/>
          <p:nvPr/>
        </p:nvSpPr>
        <p:spPr>
          <a:xfrm>
            <a:off x="507202" y="1561213"/>
            <a:ext cx="776886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行為之後，環境</a:t>
            </a:r>
            <a:r>
              <a:rPr lang="zh-TW" altLang="en-US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給予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刺激，造成未來類似行為出現率減少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/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51456C74-100A-4F70-ACAB-6C1238B53C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079082"/>
              </p:ext>
            </p:extLst>
          </p:nvPr>
        </p:nvGraphicFramePr>
        <p:xfrm>
          <a:off x="507202" y="2176766"/>
          <a:ext cx="8129596" cy="156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0328">
                  <a:extLst>
                    <a:ext uri="{9D8B030D-6E8A-4147-A177-3AD203B41FA5}">
                      <a16:colId xmlns:a16="http://schemas.microsoft.com/office/drawing/2014/main" val="3814609186"/>
                    </a:ext>
                  </a:extLst>
                </a:gridCol>
                <a:gridCol w="1817783">
                  <a:extLst>
                    <a:ext uri="{9D8B030D-6E8A-4147-A177-3AD203B41FA5}">
                      <a16:colId xmlns:a16="http://schemas.microsoft.com/office/drawing/2014/main" val="1141979698"/>
                    </a:ext>
                  </a:extLst>
                </a:gridCol>
                <a:gridCol w="2060155">
                  <a:extLst>
                    <a:ext uri="{9D8B030D-6E8A-4147-A177-3AD203B41FA5}">
                      <a16:colId xmlns:a16="http://schemas.microsoft.com/office/drawing/2014/main" val="4018043600"/>
                    </a:ext>
                  </a:extLst>
                </a:gridCol>
                <a:gridCol w="2731330">
                  <a:extLst>
                    <a:ext uri="{9D8B030D-6E8A-4147-A177-3AD203B41FA5}">
                      <a16:colId xmlns:a16="http://schemas.microsoft.com/office/drawing/2014/main" val="7550657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altLang="zh-TW" sz="2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zh-TW" altLang="en-US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altLang="zh-TW" sz="2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lang="zh-TW" altLang="en-US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altLang="zh-TW" sz="2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lang="zh-TW" altLang="en-US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5631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紅燈亮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kern="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右轉</a:t>
                      </a:r>
                      <a:endParaRPr lang="zh-TW" altLang="en-US" sz="1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800" kern="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被警察開罰單  →</a:t>
                      </a:r>
                      <a:endParaRPr lang="zh-TW" altLang="en-US" sz="1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kern="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減少紅燈右轉的行為</a:t>
                      </a:r>
                      <a:endParaRPr lang="en-US" altLang="zh-TW" sz="1800" kern="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8906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kern="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濕滑走廊</a:t>
                      </a:r>
                      <a:endParaRPr lang="zh-TW" altLang="en-US" sz="1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kern="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奔跑</a:t>
                      </a:r>
                      <a:endParaRPr lang="zh-TW" altLang="en-US" sz="1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800" kern="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        滑倒          →</a:t>
                      </a:r>
                      <a:endParaRPr lang="zh-TW" altLang="en-US" sz="1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kern="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減少走廊奔跑的行為</a:t>
                      </a:r>
                      <a:endParaRPr lang="en-US" altLang="zh-TW" sz="1800" kern="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1524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zh-TW" altLang="en-US" sz="18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爐上煮湯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zh-TW" altLang="en-US" sz="18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摸熱鍋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zh-TW" altLang="en-US" sz="18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   燙到          →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zh-TW" altLang="en-US" sz="18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減少摸鍋子的行為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93502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9548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ED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76"/>
          <p:cNvSpPr txBox="1"/>
          <p:nvPr/>
        </p:nvSpPr>
        <p:spPr>
          <a:xfrm>
            <a:off x="650443" y="233902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dirty="0">
                <a:solidFill>
                  <a:srgbClr val="BF87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負懲罰</a:t>
            </a:r>
            <a:endParaRPr lang="en-US" altLang="zh-TW" sz="2000" dirty="0">
              <a:solidFill>
                <a:srgbClr val="BF871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TextBox 76"/>
          <p:cNvSpPr txBox="1"/>
          <p:nvPr/>
        </p:nvSpPr>
        <p:spPr>
          <a:xfrm>
            <a:off x="105582" y="197898"/>
            <a:ext cx="544861" cy="48474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2700" dirty="0">
                <a:solidFill>
                  <a:srgbClr val="BF87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sz="2700" dirty="0">
              <a:solidFill>
                <a:srgbClr val="BF871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5" name="直接连接符 34"/>
          <p:cNvCxnSpPr/>
          <p:nvPr/>
        </p:nvCxnSpPr>
        <p:spPr>
          <a:xfrm>
            <a:off x="650443" y="175152"/>
            <a:ext cx="0" cy="530239"/>
          </a:xfrm>
          <a:prstGeom prst="line">
            <a:avLst/>
          </a:prstGeom>
          <a:ln w="28575">
            <a:solidFill>
              <a:srgbClr val="BF87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: 圓角 1">
            <a:extLst>
              <a:ext uri="{FF2B5EF4-FFF2-40B4-BE49-F238E27FC236}">
                <a16:creationId xmlns:a16="http://schemas.microsoft.com/office/drawing/2014/main" id="{471181D5-1F8B-4B2C-931B-F2965244F8BE}"/>
              </a:ext>
            </a:extLst>
          </p:cNvPr>
          <p:cNvSpPr/>
          <p:nvPr/>
        </p:nvSpPr>
        <p:spPr>
          <a:xfrm>
            <a:off x="387626" y="764141"/>
            <a:ext cx="8398565" cy="4056337"/>
          </a:xfrm>
          <a:prstGeom prst="roundRect">
            <a:avLst/>
          </a:prstGeom>
          <a:noFill/>
          <a:ln>
            <a:solidFill>
              <a:srgbClr val="886D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886D27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E46CC10F-45DA-44D4-883A-CA4DE2118007}"/>
              </a:ext>
            </a:extLst>
          </p:cNvPr>
          <p:cNvSpPr txBox="1"/>
          <p:nvPr/>
        </p:nvSpPr>
        <p:spPr>
          <a:xfrm>
            <a:off x="507202" y="1561213"/>
            <a:ext cx="77688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行為之後，環境</a:t>
            </a:r>
            <a:r>
              <a:rPr lang="zh-TW" altLang="en-US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移除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刺激，造成未來類似行為出現率減少</a:t>
            </a:r>
            <a:endParaRPr lang="zh-TW" altLang="en-US" dirty="0"/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51456C74-100A-4F70-ACAB-6C1238B53C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0593740"/>
              </p:ext>
            </p:extLst>
          </p:nvPr>
        </p:nvGraphicFramePr>
        <p:xfrm>
          <a:off x="507202" y="2176766"/>
          <a:ext cx="8129596" cy="1468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0328">
                  <a:extLst>
                    <a:ext uri="{9D8B030D-6E8A-4147-A177-3AD203B41FA5}">
                      <a16:colId xmlns:a16="http://schemas.microsoft.com/office/drawing/2014/main" val="3814609186"/>
                    </a:ext>
                  </a:extLst>
                </a:gridCol>
                <a:gridCol w="1817783">
                  <a:extLst>
                    <a:ext uri="{9D8B030D-6E8A-4147-A177-3AD203B41FA5}">
                      <a16:colId xmlns:a16="http://schemas.microsoft.com/office/drawing/2014/main" val="1141979698"/>
                    </a:ext>
                  </a:extLst>
                </a:gridCol>
                <a:gridCol w="2720740">
                  <a:extLst>
                    <a:ext uri="{9D8B030D-6E8A-4147-A177-3AD203B41FA5}">
                      <a16:colId xmlns:a16="http://schemas.microsoft.com/office/drawing/2014/main" val="4018043600"/>
                    </a:ext>
                  </a:extLst>
                </a:gridCol>
                <a:gridCol w="2070745">
                  <a:extLst>
                    <a:ext uri="{9D8B030D-6E8A-4147-A177-3AD203B41FA5}">
                      <a16:colId xmlns:a16="http://schemas.microsoft.com/office/drawing/2014/main" val="7550657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altLang="zh-TW" sz="2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zh-TW" altLang="en-US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altLang="zh-TW" sz="2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lang="zh-TW" altLang="en-US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altLang="zh-TW" sz="2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lang="zh-TW" altLang="en-US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5631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kern="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下課時間</a:t>
                      </a:r>
                      <a:endParaRPr lang="en-US" altLang="zh-TW" sz="1800" kern="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kern="1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走廊奔跑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kern="1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老師請學生回教室坐著→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kern="1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減少走廊奔跑行為</a:t>
                      </a:r>
                      <a:endParaRPr lang="en-US" altLang="zh-TW" sz="1800" kern="1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8906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700" kern="1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媽媽說</a:t>
                      </a:r>
                      <a:endParaRPr lang="en-US" altLang="zh-TW" sz="1700" kern="1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700" kern="1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可以看電視了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kern="1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亮亮躺在椅子上看電視</a:t>
                      </a:r>
                      <a:endParaRPr lang="en-US" altLang="zh-TW" sz="1800" kern="1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kern="1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    媽媽把電視關掉       →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kern="1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減少躺在椅子上看電視的行為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15246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7174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ED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76"/>
          <p:cNvSpPr txBox="1"/>
          <p:nvPr/>
        </p:nvSpPr>
        <p:spPr>
          <a:xfrm>
            <a:off x="650443" y="233902"/>
            <a:ext cx="4128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800" dirty="0">
                <a:solidFill>
                  <a:srgbClr val="BF87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懲罰的相關概念</a:t>
            </a:r>
            <a:r>
              <a:rPr lang="en-US" altLang="zh-TW" sz="1800" dirty="0">
                <a:solidFill>
                  <a:srgbClr val="BF87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TW" altLang="en-US" sz="1800" dirty="0">
                <a:solidFill>
                  <a:srgbClr val="BF87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非制約及制約懲罰物</a:t>
            </a:r>
          </a:p>
        </p:txBody>
      </p:sp>
      <p:sp>
        <p:nvSpPr>
          <p:cNvPr id="34" name="TextBox 76"/>
          <p:cNvSpPr txBox="1"/>
          <p:nvPr/>
        </p:nvSpPr>
        <p:spPr>
          <a:xfrm>
            <a:off x="105582" y="197898"/>
            <a:ext cx="544861" cy="48474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2700" dirty="0">
                <a:solidFill>
                  <a:srgbClr val="BF87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sz="2700" dirty="0">
              <a:solidFill>
                <a:srgbClr val="BF871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5" name="直接连接符 34"/>
          <p:cNvCxnSpPr/>
          <p:nvPr/>
        </p:nvCxnSpPr>
        <p:spPr>
          <a:xfrm>
            <a:off x="650443" y="175152"/>
            <a:ext cx="0" cy="530239"/>
          </a:xfrm>
          <a:prstGeom prst="line">
            <a:avLst/>
          </a:prstGeom>
          <a:ln w="28575">
            <a:solidFill>
              <a:srgbClr val="BF87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: 圓角 1">
            <a:extLst>
              <a:ext uri="{FF2B5EF4-FFF2-40B4-BE49-F238E27FC236}">
                <a16:creationId xmlns:a16="http://schemas.microsoft.com/office/drawing/2014/main" id="{471181D5-1F8B-4B2C-931B-F2965244F8BE}"/>
              </a:ext>
            </a:extLst>
          </p:cNvPr>
          <p:cNvSpPr/>
          <p:nvPr/>
        </p:nvSpPr>
        <p:spPr>
          <a:xfrm>
            <a:off x="387626" y="764141"/>
            <a:ext cx="8398565" cy="4056337"/>
          </a:xfrm>
          <a:prstGeom prst="roundRect">
            <a:avLst/>
          </a:prstGeom>
          <a:noFill/>
          <a:ln>
            <a:solidFill>
              <a:srgbClr val="886D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886D27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677645" y="974314"/>
            <a:ext cx="78348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懲罰物：行為出現後立刻給予的刺激事件（懲罰物），以減少未來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類似行為的發生率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A6F07FF4-5C6C-415B-ABDF-9BFE49A7F83F}"/>
              </a:ext>
            </a:extLst>
          </p:cNvPr>
          <p:cNvSpPr/>
          <p:nvPr/>
        </p:nvSpPr>
        <p:spPr>
          <a:xfrm>
            <a:off x="677644" y="1759293"/>
            <a:ext cx="807872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zh-TW" altLang="en-US" sz="20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非制約懲罰物</a:t>
            </a:r>
            <a:endParaRPr lang="en-US" altLang="zh-TW" sz="20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→不須經過學習、生存的自然機制。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→大多與感官知覺有關，例：刺耳的聲音、太燙等。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zh-TW" altLang="en-US" sz="20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制約懲罰物</a:t>
            </a:r>
            <a:endParaRPr lang="en-US" altLang="zh-TW" sz="20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→經由個體的學習史，由非制約懲罰物或其他制約懲罰物配對而成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16266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ED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76"/>
          <p:cNvSpPr txBox="1"/>
          <p:nvPr/>
        </p:nvSpPr>
        <p:spPr>
          <a:xfrm>
            <a:off x="105582" y="197898"/>
            <a:ext cx="544861" cy="48474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2700" dirty="0">
                <a:solidFill>
                  <a:srgbClr val="BF87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sz="2700" dirty="0">
              <a:solidFill>
                <a:srgbClr val="BF871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5" name="直接连接符 34"/>
          <p:cNvCxnSpPr/>
          <p:nvPr/>
        </p:nvCxnSpPr>
        <p:spPr>
          <a:xfrm>
            <a:off x="650443" y="175152"/>
            <a:ext cx="0" cy="530239"/>
          </a:xfrm>
          <a:prstGeom prst="line">
            <a:avLst/>
          </a:prstGeom>
          <a:ln w="28575">
            <a:solidFill>
              <a:srgbClr val="BF87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: 圓角 1">
            <a:extLst>
              <a:ext uri="{FF2B5EF4-FFF2-40B4-BE49-F238E27FC236}">
                <a16:creationId xmlns:a16="http://schemas.microsoft.com/office/drawing/2014/main" id="{471181D5-1F8B-4B2C-931B-F2965244F8BE}"/>
              </a:ext>
            </a:extLst>
          </p:cNvPr>
          <p:cNvSpPr/>
          <p:nvPr/>
        </p:nvSpPr>
        <p:spPr>
          <a:xfrm>
            <a:off x="387626" y="764141"/>
            <a:ext cx="8398565" cy="4056337"/>
          </a:xfrm>
          <a:prstGeom prst="roundRect">
            <a:avLst/>
          </a:prstGeom>
          <a:noFill/>
          <a:ln>
            <a:solidFill>
              <a:srgbClr val="886D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886D27"/>
              </a:solidFill>
            </a:endParaRPr>
          </a:p>
        </p:txBody>
      </p:sp>
      <p:sp>
        <p:nvSpPr>
          <p:cNvPr id="9" name="文本框 5">
            <a:extLst>
              <a:ext uri="{FF2B5EF4-FFF2-40B4-BE49-F238E27FC236}">
                <a16:creationId xmlns:a16="http://schemas.microsoft.com/office/drawing/2014/main" id="{3D2FF2CA-EE92-4BA5-959B-CC8C2B3BA8F7}"/>
              </a:ext>
            </a:extLst>
          </p:cNvPr>
          <p:cNvSpPr txBox="1"/>
          <p:nvPr/>
        </p:nvSpPr>
        <p:spPr>
          <a:xfrm>
            <a:off x="650443" y="1041668"/>
            <a:ext cx="8072454" cy="538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zh-TW" altLang="en-US" sz="2000" dirty="0">
                <a:solidFill>
                  <a:srgbClr val="44434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經前事區辨刺激訓練後，較會在懲罰區辨刺激下減少行為出現頻率</a:t>
            </a:r>
            <a:endParaRPr lang="en-US" altLang="zh-TW" sz="2000" b="1" dirty="0">
              <a:solidFill>
                <a:srgbClr val="444343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300"/>
              </a:lnSpc>
            </a:pPr>
            <a:endParaRPr lang="en-US" altLang="zh-TW" sz="2400" b="1" dirty="0">
              <a:solidFill>
                <a:srgbClr val="444343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300"/>
              </a:lnSpc>
            </a:pPr>
            <a:endParaRPr lang="en-US" altLang="zh-TW" sz="2400" b="1" dirty="0">
              <a:solidFill>
                <a:srgbClr val="444343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6" name="TextBox 76">
            <a:extLst>
              <a:ext uri="{FF2B5EF4-FFF2-40B4-BE49-F238E27FC236}">
                <a16:creationId xmlns:a16="http://schemas.microsoft.com/office/drawing/2014/main" id="{9E84F2D5-7E82-403B-8EF3-64286114DCC3}"/>
              </a:ext>
            </a:extLst>
          </p:cNvPr>
          <p:cNvSpPr txBox="1"/>
          <p:nvPr/>
        </p:nvSpPr>
        <p:spPr>
          <a:xfrm>
            <a:off x="650443" y="233902"/>
            <a:ext cx="3897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800" dirty="0">
                <a:solidFill>
                  <a:srgbClr val="BF87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懲罰的相關概念</a:t>
            </a:r>
            <a:r>
              <a:rPr lang="en-US" altLang="zh-TW" sz="1800" dirty="0">
                <a:solidFill>
                  <a:srgbClr val="BF87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TW" altLang="en-US" sz="1800" dirty="0">
                <a:solidFill>
                  <a:srgbClr val="BF87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區辨刺激與正懲罰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1B0F2041-87B5-407C-982F-93DF144885AC}"/>
              </a:ext>
            </a:extLst>
          </p:cNvPr>
          <p:cNvSpPr/>
          <p:nvPr/>
        </p:nvSpPr>
        <p:spPr>
          <a:xfrm>
            <a:off x="3675794" y="1470079"/>
            <a:ext cx="1841067" cy="64407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44434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行為</a:t>
            </a:r>
            <a:endParaRPr lang="en-US" altLang="zh-TW" dirty="0">
              <a:solidFill>
                <a:srgbClr val="444343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1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亂丟玩具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C0990B7F-CE53-490A-96DB-66830CC57D68}"/>
              </a:ext>
            </a:extLst>
          </p:cNvPr>
          <p:cNvSpPr/>
          <p:nvPr/>
        </p:nvSpPr>
        <p:spPr>
          <a:xfrm>
            <a:off x="1554674" y="1472852"/>
            <a:ext cx="1279797" cy="64407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44434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前事刺激</a:t>
            </a:r>
            <a:endParaRPr lang="en-US" altLang="zh-TW" dirty="0">
              <a:solidFill>
                <a:srgbClr val="444343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1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阿嬤</a:t>
            </a:r>
          </a:p>
        </p:txBody>
      </p:sp>
      <p:sp>
        <p:nvSpPr>
          <p:cNvPr id="15" name="箭號: 向右 14">
            <a:extLst>
              <a:ext uri="{FF2B5EF4-FFF2-40B4-BE49-F238E27FC236}">
                <a16:creationId xmlns:a16="http://schemas.microsoft.com/office/drawing/2014/main" id="{D4E58F97-B954-49A6-90C6-CD4F6E14ECC6}"/>
              </a:ext>
            </a:extLst>
          </p:cNvPr>
          <p:cNvSpPr/>
          <p:nvPr/>
        </p:nvSpPr>
        <p:spPr>
          <a:xfrm>
            <a:off x="2922003" y="1728117"/>
            <a:ext cx="625920" cy="2350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0738739E-C7DA-4BD6-A32B-06AA95789F1C}"/>
              </a:ext>
            </a:extLst>
          </p:cNvPr>
          <p:cNvSpPr/>
          <p:nvPr/>
        </p:nvSpPr>
        <p:spPr>
          <a:xfrm>
            <a:off x="1553186" y="2330257"/>
            <a:ext cx="1279797" cy="64407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44434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前事刺激</a:t>
            </a:r>
            <a:endParaRPr lang="en-US" altLang="zh-TW" dirty="0">
              <a:solidFill>
                <a:srgbClr val="444343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1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媽媽</a:t>
            </a: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6FC71954-B2EA-4BD0-9B54-669BDCEEB22B}"/>
              </a:ext>
            </a:extLst>
          </p:cNvPr>
          <p:cNvSpPr/>
          <p:nvPr/>
        </p:nvSpPr>
        <p:spPr>
          <a:xfrm>
            <a:off x="3675792" y="2327483"/>
            <a:ext cx="1841067" cy="64407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44434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行為</a:t>
            </a:r>
            <a:endParaRPr lang="en-US" altLang="zh-TW" dirty="0">
              <a:solidFill>
                <a:srgbClr val="444343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1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亂丟玩具</a:t>
            </a: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2A104478-7E08-49CD-A55B-31CAAD99A555}"/>
              </a:ext>
            </a:extLst>
          </p:cNvPr>
          <p:cNvSpPr/>
          <p:nvPr/>
        </p:nvSpPr>
        <p:spPr>
          <a:xfrm>
            <a:off x="6533469" y="1470079"/>
            <a:ext cx="1751215" cy="64407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44434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後果</a:t>
            </a:r>
            <a:endParaRPr lang="en-US" altLang="zh-TW" dirty="0">
              <a:solidFill>
                <a:srgbClr val="444343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1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阿嬤無反應</a:t>
            </a: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59D34595-92ED-455B-B0AF-61840496FECB}"/>
              </a:ext>
            </a:extLst>
          </p:cNvPr>
          <p:cNvSpPr/>
          <p:nvPr/>
        </p:nvSpPr>
        <p:spPr>
          <a:xfrm>
            <a:off x="6546058" y="2327483"/>
            <a:ext cx="1738626" cy="64407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44434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後果</a:t>
            </a:r>
            <a:endParaRPr lang="en-US" altLang="zh-TW" dirty="0">
              <a:solidFill>
                <a:srgbClr val="444343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1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媽媽責罵</a:t>
            </a: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E93061E2-6A6C-466A-B39D-44C3B331FE17}"/>
              </a:ext>
            </a:extLst>
          </p:cNvPr>
          <p:cNvSpPr/>
          <p:nvPr/>
        </p:nvSpPr>
        <p:spPr>
          <a:xfrm>
            <a:off x="3610315" y="3075202"/>
            <a:ext cx="1972019" cy="644072"/>
          </a:xfrm>
          <a:prstGeom prst="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44434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減少未來出現頻率</a:t>
            </a:r>
            <a:endParaRPr lang="en-US" altLang="zh-TW" dirty="0">
              <a:solidFill>
                <a:srgbClr val="444343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1800" b="1" dirty="0">
                <a:solidFill>
                  <a:srgbClr val="44434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媽媽成為</a:t>
            </a:r>
            <a:r>
              <a:rPr lang="en-US" altLang="zh-TW" sz="1800" b="1" dirty="0">
                <a:solidFill>
                  <a:srgbClr val="44434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</a:t>
            </a:r>
            <a:r>
              <a:rPr lang="en-US" altLang="zh-TW" sz="1800" b="1" baseline="30000" dirty="0">
                <a:solidFill>
                  <a:srgbClr val="44434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DP</a:t>
            </a:r>
            <a:endParaRPr lang="zh-TW" altLang="en-US" sz="1800" b="1" baseline="300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左中括弧 4">
            <a:extLst>
              <a:ext uri="{FF2B5EF4-FFF2-40B4-BE49-F238E27FC236}">
                <a16:creationId xmlns:a16="http://schemas.microsoft.com/office/drawing/2014/main" id="{DF890BA2-C2C1-4CD7-903C-61DB23E1857D}"/>
              </a:ext>
            </a:extLst>
          </p:cNvPr>
          <p:cNvSpPr/>
          <p:nvPr/>
        </p:nvSpPr>
        <p:spPr>
          <a:xfrm>
            <a:off x="1134737" y="1786979"/>
            <a:ext cx="189109" cy="914400"/>
          </a:xfrm>
          <a:prstGeom prst="leftBracket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箭號: 向右 31">
            <a:extLst>
              <a:ext uri="{FF2B5EF4-FFF2-40B4-BE49-F238E27FC236}">
                <a16:creationId xmlns:a16="http://schemas.microsoft.com/office/drawing/2014/main" id="{785B4EA2-3E96-4D5B-81BD-A578A3F34D2D}"/>
              </a:ext>
            </a:extLst>
          </p:cNvPr>
          <p:cNvSpPr/>
          <p:nvPr/>
        </p:nvSpPr>
        <p:spPr>
          <a:xfrm>
            <a:off x="771181" y="3864725"/>
            <a:ext cx="552665" cy="6352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C599DEB2-9AAE-4813-9442-6996B3266766}"/>
              </a:ext>
            </a:extLst>
          </p:cNvPr>
          <p:cNvSpPr/>
          <p:nvPr/>
        </p:nvSpPr>
        <p:spPr>
          <a:xfrm>
            <a:off x="1553186" y="3860293"/>
            <a:ext cx="1279797" cy="64407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44434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區辨刺激</a:t>
            </a:r>
            <a:endParaRPr lang="en-US" altLang="zh-TW" dirty="0">
              <a:solidFill>
                <a:srgbClr val="444343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1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媽媽</a:t>
            </a:r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A5A63E24-6482-40FA-9EFC-4BA3F85FC076}"/>
              </a:ext>
            </a:extLst>
          </p:cNvPr>
          <p:cNvSpPr/>
          <p:nvPr/>
        </p:nvSpPr>
        <p:spPr>
          <a:xfrm>
            <a:off x="3716942" y="3860293"/>
            <a:ext cx="1841067" cy="64407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44434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行為</a:t>
            </a:r>
            <a:endParaRPr lang="en-US" altLang="zh-TW" dirty="0">
              <a:solidFill>
                <a:srgbClr val="444343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亂丟玩具行為減少</a:t>
            </a:r>
          </a:p>
        </p:txBody>
      </p:sp>
      <p:sp>
        <p:nvSpPr>
          <p:cNvPr id="38" name="箭號: 向右 37">
            <a:extLst>
              <a:ext uri="{FF2B5EF4-FFF2-40B4-BE49-F238E27FC236}">
                <a16:creationId xmlns:a16="http://schemas.microsoft.com/office/drawing/2014/main" id="{E42967D8-0DB2-4A1A-8FA2-995DC5D328E2}"/>
              </a:ext>
            </a:extLst>
          </p:cNvPr>
          <p:cNvSpPr/>
          <p:nvPr/>
        </p:nvSpPr>
        <p:spPr>
          <a:xfrm>
            <a:off x="2922002" y="2531056"/>
            <a:ext cx="625920" cy="2350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9" name="箭號: 向右 38">
            <a:extLst>
              <a:ext uri="{FF2B5EF4-FFF2-40B4-BE49-F238E27FC236}">
                <a16:creationId xmlns:a16="http://schemas.microsoft.com/office/drawing/2014/main" id="{B5FD2C4A-101F-4C04-A3AC-DD01925B19F8}"/>
              </a:ext>
            </a:extLst>
          </p:cNvPr>
          <p:cNvSpPr/>
          <p:nvPr/>
        </p:nvSpPr>
        <p:spPr>
          <a:xfrm>
            <a:off x="5644732" y="1728116"/>
            <a:ext cx="625920" cy="2350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" name="箭號: 向右 39">
            <a:extLst>
              <a:ext uri="{FF2B5EF4-FFF2-40B4-BE49-F238E27FC236}">
                <a16:creationId xmlns:a16="http://schemas.microsoft.com/office/drawing/2014/main" id="{EF6EBE36-0D59-4008-AC6E-4A25FD0788E3}"/>
              </a:ext>
            </a:extLst>
          </p:cNvPr>
          <p:cNvSpPr/>
          <p:nvPr/>
        </p:nvSpPr>
        <p:spPr>
          <a:xfrm>
            <a:off x="5644732" y="2531055"/>
            <a:ext cx="625920" cy="2350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1" name="箭號: 向右 40">
            <a:extLst>
              <a:ext uri="{FF2B5EF4-FFF2-40B4-BE49-F238E27FC236}">
                <a16:creationId xmlns:a16="http://schemas.microsoft.com/office/drawing/2014/main" id="{EE5EA471-EB29-4106-8E34-E19C825268F2}"/>
              </a:ext>
            </a:extLst>
          </p:cNvPr>
          <p:cNvSpPr/>
          <p:nvPr/>
        </p:nvSpPr>
        <p:spPr>
          <a:xfrm>
            <a:off x="2922002" y="4101832"/>
            <a:ext cx="625920" cy="2350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箭號: 向右 41">
            <a:extLst>
              <a:ext uri="{FF2B5EF4-FFF2-40B4-BE49-F238E27FC236}">
                <a16:creationId xmlns:a16="http://schemas.microsoft.com/office/drawing/2014/main" id="{39BB93C6-A2C3-4DA7-A342-5856686415FA}"/>
              </a:ext>
            </a:extLst>
          </p:cNvPr>
          <p:cNvSpPr/>
          <p:nvPr/>
        </p:nvSpPr>
        <p:spPr>
          <a:xfrm>
            <a:off x="5644732" y="4101831"/>
            <a:ext cx="625920" cy="2350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3" name="矩形 42">
            <a:extLst>
              <a:ext uri="{FF2B5EF4-FFF2-40B4-BE49-F238E27FC236}">
                <a16:creationId xmlns:a16="http://schemas.microsoft.com/office/drawing/2014/main" id="{0779034A-058D-4052-A667-F5F0E3C0947C}"/>
              </a:ext>
            </a:extLst>
          </p:cNvPr>
          <p:cNvSpPr/>
          <p:nvPr/>
        </p:nvSpPr>
        <p:spPr>
          <a:xfrm>
            <a:off x="6533469" y="3855861"/>
            <a:ext cx="1738626" cy="64407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44434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預期行為後的懲罰</a:t>
            </a:r>
            <a:endParaRPr lang="zh-TW" altLang="en-US" sz="18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55680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ED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76"/>
          <p:cNvSpPr txBox="1"/>
          <p:nvPr/>
        </p:nvSpPr>
        <p:spPr>
          <a:xfrm>
            <a:off x="650443" y="233902"/>
            <a:ext cx="5282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800" dirty="0">
                <a:solidFill>
                  <a:srgbClr val="BF87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懲罰的相關概念</a:t>
            </a:r>
            <a:r>
              <a:rPr lang="en-US" altLang="zh-TW" sz="1800" dirty="0">
                <a:solidFill>
                  <a:srgbClr val="BF87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TW" altLang="en-US" sz="1800" dirty="0">
                <a:solidFill>
                  <a:srgbClr val="BF87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未來行為的減少與當下行為停止</a:t>
            </a:r>
          </a:p>
        </p:txBody>
      </p:sp>
      <p:sp>
        <p:nvSpPr>
          <p:cNvPr id="34" name="TextBox 76"/>
          <p:cNvSpPr txBox="1"/>
          <p:nvPr/>
        </p:nvSpPr>
        <p:spPr>
          <a:xfrm>
            <a:off x="105582" y="197898"/>
            <a:ext cx="544861" cy="48474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2700" dirty="0">
                <a:solidFill>
                  <a:srgbClr val="BF87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sz="2700" dirty="0">
              <a:solidFill>
                <a:srgbClr val="BF871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5" name="直接连接符 34"/>
          <p:cNvCxnSpPr/>
          <p:nvPr/>
        </p:nvCxnSpPr>
        <p:spPr>
          <a:xfrm>
            <a:off x="650443" y="175152"/>
            <a:ext cx="0" cy="530239"/>
          </a:xfrm>
          <a:prstGeom prst="line">
            <a:avLst/>
          </a:prstGeom>
          <a:ln w="28575">
            <a:solidFill>
              <a:srgbClr val="BF87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: 圓角 1">
            <a:extLst>
              <a:ext uri="{FF2B5EF4-FFF2-40B4-BE49-F238E27FC236}">
                <a16:creationId xmlns:a16="http://schemas.microsoft.com/office/drawing/2014/main" id="{471181D5-1F8B-4B2C-931B-F2965244F8BE}"/>
              </a:ext>
            </a:extLst>
          </p:cNvPr>
          <p:cNvSpPr/>
          <p:nvPr/>
        </p:nvSpPr>
        <p:spPr>
          <a:xfrm>
            <a:off x="387626" y="764141"/>
            <a:ext cx="8398565" cy="4056337"/>
          </a:xfrm>
          <a:prstGeom prst="roundRect">
            <a:avLst/>
          </a:prstGeom>
          <a:noFill/>
          <a:ln>
            <a:solidFill>
              <a:srgbClr val="886D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886D27"/>
              </a:solidFill>
            </a:endParaRP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DF79ED6C-8321-4376-9FEE-3586AE12B5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2386154"/>
              </p:ext>
            </p:extLst>
          </p:nvPr>
        </p:nvGraphicFramePr>
        <p:xfrm>
          <a:off x="540514" y="1751443"/>
          <a:ext cx="8182384" cy="119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2555">
                  <a:extLst>
                    <a:ext uri="{9D8B030D-6E8A-4147-A177-3AD203B41FA5}">
                      <a16:colId xmlns:a16="http://schemas.microsoft.com/office/drawing/2014/main" val="850579783"/>
                    </a:ext>
                  </a:extLst>
                </a:gridCol>
                <a:gridCol w="1463028">
                  <a:extLst>
                    <a:ext uri="{9D8B030D-6E8A-4147-A177-3AD203B41FA5}">
                      <a16:colId xmlns:a16="http://schemas.microsoft.com/office/drawing/2014/main" val="2748172482"/>
                    </a:ext>
                  </a:extLst>
                </a:gridCol>
                <a:gridCol w="2430809">
                  <a:extLst>
                    <a:ext uri="{9D8B030D-6E8A-4147-A177-3AD203B41FA5}">
                      <a16:colId xmlns:a16="http://schemas.microsoft.com/office/drawing/2014/main" val="4091676510"/>
                    </a:ext>
                  </a:extLst>
                </a:gridCol>
                <a:gridCol w="2522863">
                  <a:extLst>
                    <a:ext uri="{9D8B030D-6E8A-4147-A177-3AD203B41FA5}">
                      <a16:colId xmlns:a16="http://schemas.microsoft.com/office/drawing/2014/main" val="879517480"/>
                    </a:ext>
                  </a:extLst>
                </a:gridCol>
                <a:gridCol w="383129">
                  <a:extLst>
                    <a:ext uri="{9D8B030D-6E8A-4147-A177-3AD203B41FA5}">
                      <a16:colId xmlns:a16="http://schemas.microsoft.com/office/drawing/2014/main" val="526018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altLang="zh-TW" sz="2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zh-TW" altLang="en-US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altLang="zh-TW" sz="2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lang="zh-TW" altLang="en-US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altLang="zh-TW" sz="2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lang="zh-TW" altLang="en-US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endParaRPr lang="zh-TW" altLang="en-US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endParaRPr lang="zh-TW" altLang="en-US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16264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kern="1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上課時間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kern="1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敲打桌子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kern="1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老師用手阻止拍打→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kern="1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未來敲打桌子持續發生</a:t>
                      </a:r>
                      <a:endParaRPr lang="en-US" altLang="zh-TW" sz="1800" kern="1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kern="1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✘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3816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kern="1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遊戲時間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kern="1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亂丟玩具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kern="1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         媽媽責罵      →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kern="1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未來仍繼續亂丟玩具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kern="1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✘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1817031"/>
                  </a:ext>
                </a:extLst>
              </a:tr>
            </a:tbl>
          </a:graphicData>
        </a:graphic>
      </p:graphicFrame>
      <p:sp>
        <p:nvSpPr>
          <p:cNvPr id="12" name="文本框 5">
            <a:extLst>
              <a:ext uri="{FF2B5EF4-FFF2-40B4-BE49-F238E27FC236}">
                <a16:creationId xmlns:a16="http://schemas.microsoft.com/office/drawing/2014/main" id="{A9CDB9C9-DB7D-4112-B55A-EF4048800F46}"/>
              </a:ext>
            </a:extLst>
          </p:cNvPr>
          <p:cNvSpPr txBox="1"/>
          <p:nvPr/>
        </p:nvSpPr>
        <p:spPr>
          <a:xfrm>
            <a:off x="650443" y="1041668"/>
            <a:ext cx="8072454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zh-TW" altLang="en-US" sz="2000" dirty="0">
                <a:solidFill>
                  <a:srgbClr val="44434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強調行為的後效，從「未來」的行為是否減少來判斷</a:t>
            </a:r>
            <a:endParaRPr lang="en-US" altLang="zh-TW" sz="2000" dirty="0">
              <a:solidFill>
                <a:srgbClr val="444343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300"/>
              </a:lnSpc>
            </a:pPr>
            <a:endParaRPr lang="en-US" altLang="zh-TW" sz="2000" dirty="0">
              <a:solidFill>
                <a:srgbClr val="444343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" name="文本框 5">
            <a:extLst>
              <a:ext uri="{FF2B5EF4-FFF2-40B4-BE49-F238E27FC236}">
                <a16:creationId xmlns:a16="http://schemas.microsoft.com/office/drawing/2014/main" id="{6856F014-2D70-49F1-B22C-93C805FE29D4}"/>
              </a:ext>
            </a:extLst>
          </p:cNvPr>
          <p:cNvSpPr txBox="1"/>
          <p:nvPr/>
        </p:nvSpPr>
        <p:spPr>
          <a:xfrm>
            <a:off x="683920" y="3583682"/>
            <a:ext cx="80724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zh-TW" altLang="en-US" sz="2000" dirty="0">
                <a:solidFill>
                  <a:srgbClr val="44434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嚴厲的環境刺激常會看到立即制止的效果，但該行為如在未來的出現率沒有下降，則未達到真正的懲罰效果。</a:t>
            </a:r>
            <a:endParaRPr lang="en-US" altLang="zh-TW" sz="2000" dirty="0">
              <a:solidFill>
                <a:srgbClr val="444343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13936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1205</TotalTime>
  <Words>2362</Words>
  <Application>Microsoft Office PowerPoint</Application>
  <PresentationFormat>如螢幕大小 (16:9)</PresentationFormat>
  <Paragraphs>343</Paragraphs>
  <Slides>28</Slides>
  <Notes>8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28</vt:i4>
      </vt:variant>
    </vt:vector>
  </HeadingPairs>
  <TitlesOfParts>
    <vt:vector size="40" baseType="lpstr">
      <vt:lpstr>微软雅黑</vt:lpstr>
      <vt:lpstr>宋体</vt:lpstr>
      <vt:lpstr>微軟正黑體</vt:lpstr>
      <vt:lpstr>新細明體</vt:lpstr>
      <vt:lpstr>標楷體</vt:lpstr>
      <vt:lpstr>Arial</vt:lpstr>
      <vt:lpstr>Calibri</vt:lpstr>
      <vt:lpstr>Calibri Light</vt:lpstr>
      <vt:lpstr>Segoe UI</vt:lpstr>
      <vt:lpstr>Times New Roman</vt:lpstr>
      <vt:lpstr>Wingdings</vt:lpstr>
      <vt:lpstr>Office 主题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呂姿諺</dc:creator>
  <dc:description>http://www.ypppt.com/</dc:description>
  <cp:lastModifiedBy>USER</cp:lastModifiedBy>
  <cp:revision>120</cp:revision>
  <dcterms:created xsi:type="dcterms:W3CDTF">2017-03-23T05:26:00Z</dcterms:created>
  <dcterms:modified xsi:type="dcterms:W3CDTF">2021-11-12T17:33:07Z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2052-10.1.0.6260</vt:lpwstr>
  </property>
</Properties>
</file>