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75" r:id="rId1"/>
  </p:sldMasterIdLst>
  <p:notesMasterIdLst>
    <p:notesMasterId r:id="rId20"/>
  </p:notesMasterIdLst>
  <p:sldIdLst>
    <p:sldId id="264" r:id="rId2"/>
    <p:sldId id="272" r:id="rId3"/>
    <p:sldId id="257" r:id="rId4"/>
    <p:sldId id="269" r:id="rId5"/>
    <p:sldId id="270" r:id="rId6"/>
    <p:sldId id="271" r:id="rId7"/>
    <p:sldId id="258" r:id="rId8"/>
    <p:sldId id="273" r:id="rId9"/>
    <p:sldId id="274" r:id="rId10"/>
    <p:sldId id="259" r:id="rId11"/>
    <p:sldId id="260" r:id="rId12"/>
    <p:sldId id="266" r:id="rId13"/>
    <p:sldId id="262" r:id="rId14"/>
    <p:sldId id="275" r:id="rId15"/>
    <p:sldId id="263" r:id="rId16"/>
    <p:sldId id="284" r:id="rId17"/>
    <p:sldId id="331" r:id="rId18"/>
    <p:sldId id="33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xui chang" initials="yc" lastIdx="2" clrIdx="0">
    <p:extLst>
      <p:ext uri="{19B8F6BF-5375-455C-9EA6-DF929625EA0E}">
        <p15:presenceInfo xmlns:p15="http://schemas.microsoft.com/office/powerpoint/2012/main" userId="c2cf277ed0726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 autoAdjust="0"/>
    <p:restoredTop sz="94351" autoAdjust="0"/>
  </p:normalViewPr>
  <p:slideViewPr>
    <p:cSldViewPr snapToGrid="0">
      <p:cViewPr varScale="1">
        <p:scale>
          <a:sx n="109" d="100"/>
          <a:sy n="109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1T15:07:37.644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6ECB5-5420-4FF2-B5BC-77ED64370FEF}" type="datetimeFigureOut">
              <a:rPr lang="zh-TW" altLang="en-US" smtClean="0"/>
              <a:t>2021/11/13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7184-F966-4286-853D-A13007918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9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184-F966-4286-853D-A13007918D0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zh-TW" sz="1200" dirty="0">
                <a:solidFill>
                  <a:srgbClr val="707070"/>
                </a:solidFill>
                <a:effectLst/>
                <a:latin typeface="Cambria" panose="02040503050406030204" pitchFamily="18" charset="0"/>
                <a:ea typeface="微軟正黑體" panose="020B0604030504040204" pitchFamily="34" charset="-120"/>
                <a:cs typeface="Mangal" panose="02040503050203030202" pitchFamily="18" charset="0"/>
              </a:rPr>
              <a:t>假設增強物出現於增強行為之後，卻未能使行為發生的次數增加，或者增強物有效使行</a:t>
            </a:r>
            <a:endParaRPr lang="en-US" altLang="zh-TW" sz="1200" dirty="0">
              <a:solidFill>
                <a:srgbClr val="707070"/>
              </a:solidFill>
              <a:effectLst/>
              <a:latin typeface="Cambria" panose="02040503050406030204" pitchFamily="18" charset="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zh-TW" sz="1200" dirty="0">
                <a:solidFill>
                  <a:srgbClr val="707070"/>
                </a:solidFill>
                <a:effectLst/>
                <a:latin typeface="Cambria" panose="02040503050406030204" pitchFamily="18" charset="0"/>
                <a:ea typeface="微軟正黑體" panose="020B0604030504040204" pitchFamily="34" charset="-120"/>
                <a:cs typeface="Mangal" panose="02040503050203030202" pitchFamily="18" charset="0"/>
              </a:rPr>
              <a:t>為發生的次數增加卻未出現在行為後，那麼僅能稱之為「未知」。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184-F966-4286-853D-A13007918D0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33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9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9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0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0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8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7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7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3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4D4AC-78B6-438E-838B-9EB168E7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行為策略</a:t>
            </a:r>
            <a:r>
              <a:rPr kumimoji="0" lang="en-US" altLang="zh-TW" sz="48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0" lang="zh-TW" alt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增強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6F0C654B-3B20-4021-A3B1-E14FCA682908}"/>
              </a:ext>
            </a:extLst>
          </p:cNvPr>
          <p:cNvSpPr txBox="1">
            <a:spLocks/>
          </p:cNvSpPr>
          <p:nvPr/>
        </p:nvSpPr>
        <p:spPr>
          <a:xfrm>
            <a:off x="2895600" y="3013799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國立台中教育大學早期療育研究所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吳佩芳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94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B4495D-B96F-4DFF-95ED-E8C2B8911975}"/>
              </a:ext>
            </a:extLst>
          </p:cNvPr>
          <p:cNvSpPr txBox="1"/>
          <p:nvPr/>
        </p:nvSpPr>
        <p:spPr>
          <a:xfrm>
            <a:off x="932117" y="1332831"/>
            <a:ext cx="5177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增強物的類型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337F577-48BE-45CF-8114-4C0FEDBB4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11814"/>
              </p:ext>
            </p:extLst>
          </p:nvPr>
        </p:nvGraphicFramePr>
        <p:xfrm>
          <a:off x="638898" y="2154428"/>
          <a:ext cx="10914204" cy="346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424">
                  <a:extLst>
                    <a:ext uri="{9D8B030D-6E8A-4147-A177-3AD203B41FA5}">
                      <a16:colId xmlns:a16="http://schemas.microsoft.com/office/drawing/2014/main" val="1100458925"/>
                    </a:ext>
                  </a:extLst>
                </a:gridCol>
                <a:gridCol w="2185189">
                  <a:extLst>
                    <a:ext uri="{9D8B030D-6E8A-4147-A177-3AD203B41FA5}">
                      <a16:colId xmlns:a16="http://schemas.microsoft.com/office/drawing/2014/main" val="827419195"/>
                    </a:ext>
                  </a:extLst>
                </a:gridCol>
                <a:gridCol w="4198464">
                  <a:extLst>
                    <a:ext uri="{9D8B030D-6E8A-4147-A177-3AD203B41FA5}">
                      <a16:colId xmlns:a16="http://schemas.microsoft.com/office/drawing/2014/main" val="3014928715"/>
                    </a:ext>
                  </a:extLst>
                </a:gridCol>
                <a:gridCol w="2739127">
                  <a:extLst>
                    <a:ext uri="{9D8B030D-6E8A-4147-A177-3AD203B41FA5}">
                      <a16:colId xmlns:a16="http://schemas.microsoft.com/office/drawing/2014/main" val="4137643935"/>
                    </a:ext>
                  </a:extLst>
                </a:gridCol>
              </a:tblGrid>
              <a:tr h="848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增強物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制約過程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406304"/>
                  </a:ext>
                </a:extLst>
              </a:tr>
              <a:tr h="848591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非制約增強物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原級增強物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非習得的增強物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增強物本身有增強作用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食物、空氣、溫度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07698"/>
                  </a:ext>
                </a:extLst>
              </a:tr>
              <a:tr h="848591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制約增強物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次級增強物</a:t>
                      </a:r>
                      <a:endParaRPr lang="en-US" altLang="zh-TW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習得的增強物</a:t>
                      </a:r>
                    </a:p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經由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直接與增強物進行配對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間接口語類比制約，而有了增強作用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網購、百貨公司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438423"/>
                  </a:ext>
                </a:extLst>
              </a:tr>
              <a:tr h="848591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類化制約增強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類化增強物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透過與各式各樣的非制約增強物和制約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增強物配對後，有了增強的作用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錢、禮券、悠遊卡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87932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C22280FC-E0E1-4963-9017-0CBEA35E983C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E0642D9-90A5-46E5-B856-A8899B9866A3}"/>
              </a:ext>
            </a:extLst>
          </p:cNvPr>
          <p:cNvSpPr txBox="1"/>
          <p:nvPr/>
        </p:nvSpPr>
        <p:spPr>
          <a:xfrm>
            <a:off x="1334124" y="5757428"/>
            <a:ext cx="9523751" cy="96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79400">
              <a:lnSpc>
                <a:spcPct val="120000"/>
              </a:lnSpc>
              <a:spcBef>
                <a:spcPts val="2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增強物是因人而異的，僅適用於特定人的特定行為，</a:t>
            </a:r>
            <a:endParaRPr lang="en-US" altLang="zh-TW" sz="2400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457200" indent="279400">
              <a:lnSpc>
                <a:spcPct val="120000"/>
              </a:lnSpc>
              <a:spcBef>
                <a:spcPts val="2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相同增強物不一定</a:t>
            </a:r>
            <a:r>
              <a:rPr lang="zh-TW" altLang="en-US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能增強同個人其他行為或其他人的相同行為。</a:t>
            </a:r>
          </a:p>
        </p:txBody>
      </p:sp>
    </p:spTree>
    <p:extLst>
      <p:ext uri="{BB962C8B-B14F-4D97-AF65-F5344CB8AC3E}">
        <p14:creationId xmlns:p14="http://schemas.microsoft.com/office/powerpoint/2010/main" val="282442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A21D2A8-33D3-4F77-93ED-E148D92E7B94}"/>
              </a:ext>
            </a:extLst>
          </p:cNvPr>
          <p:cNvSpPr txBox="1"/>
          <p:nvPr/>
        </p:nvSpPr>
        <p:spPr>
          <a:xfrm>
            <a:off x="693255" y="1756666"/>
            <a:ext cx="5827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正增強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增強實施原則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7BE5CF5-7E64-402B-986B-5E46A43C6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09240"/>
              </p:ext>
            </p:extLst>
          </p:nvPr>
        </p:nvGraphicFramePr>
        <p:xfrm>
          <a:off x="2032000" y="2862878"/>
          <a:ext cx="8127999" cy="31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7305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390308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23579381"/>
                    </a:ext>
                  </a:extLst>
                </a:gridCol>
              </a:tblGrid>
              <a:tr h="7858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維持階段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904399"/>
                  </a:ext>
                </a:extLst>
              </a:tr>
              <a:tr h="2357737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評估起點行為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決定增強物類型與清單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了解增強物的強度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注意增強物的強度與行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為標準的關係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給予立即而連續的增強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使用後效增強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結合社會性增強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延宕且間接的增強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自然增強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56800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74CB0DC5-C587-4598-8E34-A6471FADE1D6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</p:spTree>
    <p:extLst>
      <p:ext uri="{BB962C8B-B14F-4D97-AF65-F5344CB8AC3E}">
        <p14:creationId xmlns:p14="http://schemas.microsoft.com/office/powerpoint/2010/main" val="289551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4DF0B32-5CAE-4107-918E-6E0FE829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2" y="3890115"/>
            <a:ext cx="1913250" cy="21480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0CADCB-3A00-466C-BF06-0EBF3FF4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564" y="2832478"/>
            <a:ext cx="2286000" cy="2286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8546E9-7738-40C1-B752-691093C2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244" y="3075389"/>
            <a:ext cx="2148097" cy="214809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8CB940A-BF60-4EB1-94CC-A65E64942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99" y="3882232"/>
            <a:ext cx="2706332" cy="199149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1F61B24-0045-46B3-BC9D-BC55DF3DE256}"/>
              </a:ext>
            </a:extLst>
          </p:cNvPr>
          <p:cNvSpPr txBox="1"/>
          <p:nvPr/>
        </p:nvSpPr>
        <p:spPr>
          <a:xfrm>
            <a:off x="760533" y="3075389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動機操作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嫌惡刺激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2772C7-DBD1-410D-9C27-47F40D7E0FD0}"/>
              </a:ext>
            </a:extLst>
          </p:cNvPr>
          <p:cNvSpPr txBox="1"/>
          <p:nvPr/>
        </p:nvSpPr>
        <p:spPr>
          <a:xfrm>
            <a:off x="3541858" y="542579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區辨刺激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前事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42C7DDA-5CAE-4F37-80E3-C4CA1BA62EA7}"/>
              </a:ext>
            </a:extLst>
          </p:cNvPr>
          <p:cNvSpPr txBox="1"/>
          <p:nvPr/>
        </p:nvSpPr>
        <p:spPr>
          <a:xfrm>
            <a:off x="6848073" y="33441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B30A7A-3484-4FD3-9F1D-321152CD241E}"/>
              </a:ext>
            </a:extLst>
          </p:cNvPr>
          <p:cNvSpPr txBox="1"/>
          <p:nvPr/>
        </p:nvSpPr>
        <p:spPr>
          <a:xfrm>
            <a:off x="10404898" y="52234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D9DBAF3-3B76-4DF5-8C95-9F3C2C04820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四、負增強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A31830-FE93-4695-B240-A5220912EAC2}"/>
              </a:ext>
            </a:extLst>
          </p:cNvPr>
          <p:cNvSpPr txBox="1"/>
          <p:nvPr/>
        </p:nvSpPr>
        <p:spPr>
          <a:xfrm>
            <a:off x="1039897" y="1620867"/>
            <a:ext cx="1023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負增強的定義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當有嫌惡刺激時，個體在區辨刺激出現的情況下，表現出某個行為；暫停、移除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或終止該嫌惡刺激，而此後果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環境刺激的改變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會使上述行為未來的發生率提高。</a:t>
            </a:r>
          </a:p>
        </p:txBody>
      </p:sp>
    </p:spTree>
    <p:extLst>
      <p:ext uri="{BB962C8B-B14F-4D97-AF65-F5344CB8AC3E}">
        <p14:creationId xmlns:p14="http://schemas.microsoft.com/office/powerpoint/2010/main" val="13552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F8EC8-6D40-4395-B04B-9C03FA7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05" y="1569005"/>
            <a:ext cx="2726326" cy="159617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dirty="0"/>
              <a:t>負增強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9D2A6AEE-9AD1-445C-BC6B-2D8858D8F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19664"/>
              </p:ext>
            </p:extLst>
          </p:nvPr>
        </p:nvGraphicFramePr>
        <p:xfrm>
          <a:off x="1223505" y="2787510"/>
          <a:ext cx="10049790" cy="336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958">
                  <a:extLst>
                    <a:ext uri="{9D8B030D-6E8A-4147-A177-3AD203B41FA5}">
                      <a16:colId xmlns:a16="http://schemas.microsoft.com/office/drawing/2014/main" val="3661798296"/>
                    </a:ext>
                  </a:extLst>
                </a:gridCol>
                <a:gridCol w="2009958">
                  <a:extLst>
                    <a:ext uri="{9D8B030D-6E8A-4147-A177-3AD203B41FA5}">
                      <a16:colId xmlns:a16="http://schemas.microsoft.com/office/drawing/2014/main" val="3987949146"/>
                    </a:ext>
                  </a:extLst>
                </a:gridCol>
                <a:gridCol w="2009958">
                  <a:extLst>
                    <a:ext uri="{9D8B030D-6E8A-4147-A177-3AD203B41FA5}">
                      <a16:colId xmlns:a16="http://schemas.microsoft.com/office/drawing/2014/main" val="4103481424"/>
                    </a:ext>
                  </a:extLst>
                </a:gridCol>
                <a:gridCol w="2009958">
                  <a:extLst>
                    <a:ext uri="{9D8B030D-6E8A-4147-A177-3AD203B41FA5}">
                      <a16:colId xmlns:a16="http://schemas.microsoft.com/office/drawing/2014/main" val="3036649507"/>
                    </a:ext>
                  </a:extLst>
                </a:gridCol>
                <a:gridCol w="2009958">
                  <a:extLst>
                    <a:ext uri="{9D8B030D-6E8A-4147-A177-3AD203B41FA5}">
                      <a16:colId xmlns:a16="http://schemas.microsoft.com/office/drawing/2014/main" val="4239682294"/>
                    </a:ext>
                  </a:extLst>
                </a:gridCol>
              </a:tblGrid>
              <a:tr h="1860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動機操作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嫌惡刺激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區辨刺激</a:t>
                      </a:r>
                      <a:r>
                        <a:rPr lang="en-US" altLang="zh-TW" dirty="0"/>
                        <a:t>(</a:t>
                      </a:r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zh-TW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前事</a:t>
                      </a:r>
                      <a:r>
                        <a:rPr lang="en-US" altLang="zh-TW" dirty="0"/>
                        <a:t>(A)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行為</a:t>
                      </a:r>
                      <a:r>
                        <a:rPr lang="en-US" altLang="zh-TW" dirty="0"/>
                        <a:t>(B)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後果</a:t>
                      </a:r>
                      <a:r>
                        <a:rPr lang="en-US" altLang="zh-TW" dirty="0"/>
                        <a:t>(C)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未來相似行為的發生率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194339"/>
                  </a:ext>
                </a:extLst>
              </a:tr>
              <a:tr h="754339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蟑螂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拖鞋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打蟑螂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移除蟑螂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增加</a:t>
                      </a:r>
                      <a:endParaRPr lang="en-US" altLang="zh-TW" dirty="0"/>
                    </a:p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zh-TW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↑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172020"/>
                  </a:ext>
                </a:extLst>
              </a:tr>
              <a:tr h="754339">
                <a:tc>
                  <a:txBody>
                    <a:bodyPr/>
                    <a:lstStyle/>
                    <a:p>
                      <a:r>
                        <a:rPr lang="zh-TW" altLang="en-US" dirty="0"/>
                        <a:t>二手煙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有人抽菸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嫌惡表情並摀住鼻子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免於再聞到刺鼻的煙味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95006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3D602B5C-ED62-4C39-B42A-8CB00633966B}"/>
              </a:ext>
            </a:extLst>
          </p:cNvPr>
          <p:cNvSpPr txBox="1">
            <a:spLocks/>
          </p:cNvSpPr>
          <p:nvPr/>
        </p:nvSpPr>
        <p:spPr>
          <a:xfrm>
            <a:off x="1066175" y="7709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四、負增強</a:t>
            </a:r>
          </a:p>
        </p:txBody>
      </p:sp>
    </p:spTree>
    <p:extLst>
      <p:ext uri="{BB962C8B-B14F-4D97-AF65-F5344CB8AC3E}">
        <p14:creationId xmlns:p14="http://schemas.microsoft.com/office/powerpoint/2010/main" val="371109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1083853F-42F0-483B-823D-F3652FD16B4B}"/>
              </a:ext>
            </a:extLst>
          </p:cNvPr>
          <p:cNvSpPr txBox="1">
            <a:spLocks/>
          </p:cNvSpPr>
          <p:nvPr/>
        </p:nvSpPr>
        <p:spPr>
          <a:xfrm>
            <a:off x="1066175" y="7709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5396743-5BA9-411C-ADAE-83145E06128C}"/>
              </a:ext>
            </a:extLst>
          </p:cNvPr>
          <p:cNvSpPr txBox="1">
            <a:spLocks/>
          </p:cNvSpPr>
          <p:nvPr/>
        </p:nvSpPr>
        <p:spPr>
          <a:xfrm>
            <a:off x="913773" y="894508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四、負增強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5CB315B-861A-4672-873D-7DB4501F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1075717"/>
            <a:ext cx="3785270" cy="159617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dirty="0"/>
              <a:t>負增強的類型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02A56C5-AC8A-4EF6-98EB-24D152F1A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065388"/>
                  </p:ext>
                </p:extLst>
              </p:nvPr>
            </p:nvGraphicFramePr>
            <p:xfrm>
              <a:off x="421063" y="2490685"/>
              <a:ext cx="11349873" cy="3948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97">
                      <a:extLst>
                        <a:ext uri="{9D8B030D-6E8A-4147-A177-3AD203B41FA5}">
                          <a16:colId xmlns:a16="http://schemas.microsoft.com/office/drawing/2014/main" val="1434439322"/>
                        </a:ext>
                      </a:extLst>
                    </a:gridCol>
                    <a:gridCol w="1082466">
                      <a:extLst>
                        <a:ext uri="{9D8B030D-6E8A-4147-A177-3AD203B41FA5}">
                          <a16:colId xmlns:a16="http://schemas.microsoft.com/office/drawing/2014/main" val="1613740605"/>
                        </a:ext>
                      </a:extLst>
                    </a:gridCol>
                    <a:gridCol w="1439728">
                      <a:extLst>
                        <a:ext uri="{9D8B030D-6E8A-4147-A177-3AD203B41FA5}">
                          <a16:colId xmlns:a16="http://schemas.microsoft.com/office/drawing/2014/main" val="3950187068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1387310941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1082339469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483059044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2506402404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338933503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785630940"/>
                        </a:ext>
                      </a:extLst>
                    </a:gridCol>
                  </a:tblGrid>
                  <a:tr h="9898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類型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次類型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動機操作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嫌惡刺激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區辨刺激</a:t>
                          </a:r>
                          <a:endParaRPr lang="en-US" altLang="zh-TW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TW" altLang="zh-TW" sz="1800" b="1" i="1" kern="1200" cap="all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 kern="1200" cap="all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lang="en-GB" altLang="zh-TW" sz="1800" b="1" i="1" kern="1200" cap="all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GB" altLang="zh-TW" sz="1800" b="1" i="1" kern="1200" cap="all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altLang="zh-TW" sz="1800" b="1" i="1" kern="1200" cap="all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/>
                            <a:t>/</a:t>
                          </a:r>
                        </a:p>
                        <a:p>
                          <a:pPr algn="ctr"/>
                          <a:r>
                            <a:rPr lang="zh-TW" altLang="en-US" dirty="0"/>
                            <a:t>前事</a:t>
                          </a:r>
                          <a:r>
                            <a:rPr lang="en-US" altLang="zh-TW" dirty="0"/>
                            <a:t>(A)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行為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(B)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後果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(C)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區辨刺激</a:t>
                          </a:r>
                          <a:endParaRPr lang="en-US" altLang="zh-TW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800" b="1" i="1" kern="1200" cap="all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 kern="1200" cap="all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GB" altLang="zh-TW" sz="1800" b="1" i="1" kern="1200" cap="all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GB" altLang="zh-TW" sz="1800" b="1" i="1" kern="1200" cap="all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sup>
                                </m:sSup>
                                <m:r>
                                  <a:rPr lang="en-US" altLang="zh-TW" sz="1800" b="1" i="1" kern="1200" cap="all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zh-TW" sz="1800" b="1" kern="1200" cap="all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行為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(B)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後果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(C)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4425387"/>
                      </a:ext>
                    </a:extLst>
                  </a:tr>
                  <a:tr h="855136"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逃脫後效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zh-TW" altLang="en-US" sz="1600" dirty="0"/>
                            <a:t>收到催繳鐘單，逾期繳交將強制增收違約金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催繳單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不按期繳費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加收違約金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也相當是另一個嫌惡刺激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違約通知單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按期繳罰單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避免增加違約金金額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311568"/>
                      </a:ext>
                    </a:extLst>
                  </a:tr>
                  <a:tr h="855136"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避免後效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可區辨的避免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催繳單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按期繳款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避免加收違約金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957738"/>
                      </a:ext>
                    </a:extLst>
                  </a:tr>
                  <a:tr h="85513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自由操作避免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從不逾期繳交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通常能避免加收違約金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220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02A56C5-AC8A-4EF6-98EB-24D152F1A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065388"/>
                  </p:ext>
                </p:extLst>
              </p:nvPr>
            </p:nvGraphicFramePr>
            <p:xfrm>
              <a:off x="421063" y="2490685"/>
              <a:ext cx="11349873" cy="3948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97">
                      <a:extLst>
                        <a:ext uri="{9D8B030D-6E8A-4147-A177-3AD203B41FA5}">
                          <a16:colId xmlns:a16="http://schemas.microsoft.com/office/drawing/2014/main" val="1434439322"/>
                        </a:ext>
                      </a:extLst>
                    </a:gridCol>
                    <a:gridCol w="1082466">
                      <a:extLst>
                        <a:ext uri="{9D8B030D-6E8A-4147-A177-3AD203B41FA5}">
                          <a16:colId xmlns:a16="http://schemas.microsoft.com/office/drawing/2014/main" val="1613740605"/>
                        </a:ext>
                      </a:extLst>
                    </a:gridCol>
                    <a:gridCol w="1439728">
                      <a:extLst>
                        <a:ext uri="{9D8B030D-6E8A-4147-A177-3AD203B41FA5}">
                          <a16:colId xmlns:a16="http://schemas.microsoft.com/office/drawing/2014/main" val="3950187068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1387310941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1082339469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483059044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2506402404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338933503"/>
                        </a:ext>
                      </a:extLst>
                    </a:gridCol>
                    <a:gridCol w="1261097">
                      <a:extLst>
                        <a:ext uri="{9D8B030D-6E8A-4147-A177-3AD203B41FA5}">
                          <a16:colId xmlns:a16="http://schemas.microsoft.com/office/drawing/2014/main" val="785630940"/>
                        </a:ext>
                      </a:extLst>
                    </a:gridCol>
                  </a:tblGrid>
                  <a:tr h="9898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類型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次類型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動機操作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嫌惡刺激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483" t="-613" r="-501932" b="-307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行為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(B)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後果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(C)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613" r="-202415" b="-307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行為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(B)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後果</a:t>
                          </a:r>
                          <a:endParaRPr lang="en-US" altLang="zh-TW" dirty="0"/>
                        </a:p>
                        <a:p>
                          <a:pPr algn="ctr"/>
                          <a:r>
                            <a:rPr lang="en-US" altLang="zh-TW" dirty="0"/>
                            <a:t>(C)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442538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逃脫後效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zh-TW" altLang="en-US" sz="1600" dirty="0"/>
                            <a:t>收到催繳鐘單，逾期繳交將強制增收違約金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催繳單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不按期繳費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加收違約金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也相當是另一個嫌惡刺激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違約通知單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按期繳罰單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避免增加違約金金額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311568"/>
                      </a:ext>
                    </a:extLst>
                  </a:tr>
                  <a:tr h="855136"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避免後效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可區辨的避免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催繳單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按期繳款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避免加收違約金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95773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自由操作避免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從不逾期繳交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/>
                            <a:t>通常能避免加收違約金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2201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9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5A6B6-9D76-4972-8ED9-EA2347E0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i="0" u="none" strike="noStrike" baseline="0" dirty="0">
                <a:latin typeface="MicrosoftJhengHeiBold"/>
              </a:rPr>
              <a:t>五、增強計畫表</a:t>
            </a:r>
            <a:endParaRPr lang="zh-TW" altLang="en-US" dirty="0"/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D91FF564-EFA9-4107-BFFD-E86F5496F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46775"/>
              </p:ext>
            </p:extLst>
          </p:nvPr>
        </p:nvGraphicFramePr>
        <p:xfrm>
          <a:off x="1521691" y="2214694"/>
          <a:ext cx="9148617" cy="355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539">
                  <a:extLst>
                    <a:ext uri="{9D8B030D-6E8A-4147-A177-3AD203B41FA5}">
                      <a16:colId xmlns:a16="http://schemas.microsoft.com/office/drawing/2014/main" val="1227003596"/>
                    </a:ext>
                  </a:extLst>
                </a:gridCol>
                <a:gridCol w="3049539">
                  <a:extLst>
                    <a:ext uri="{9D8B030D-6E8A-4147-A177-3AD203B41FA5}">
                      <a16:colId xmlns:a16="http://schemas.microsoft.com/office/drawing/2014/main" val="2179638237"/>
                    </a:ext>
                  </a:extLst>
                </a:gridCol>
                <a:gridCol w="3049539">
                  <a:extLst>
                    <a:ext uri="{9D8B030D-6E8A-4147-A177-3AD203B41FA5}">
                      <a16:colId xmlns:a16="http://schemas.microsoft.com/office/drawing/2014/main" val="4277484523"/>
                    </a:ext>
                  </a:extLst>
                </a:gridCol>
              </a:tblGrid>
              <a:tr h="4492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類型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定義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特性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61228"/>
                  </a:ext>
                </a:extLst>
              </a:tr>
              <a:tr h="775398">
                <a:tc>
                  <a:txBody>
                    <a:bodyPr/>
                    <a:lstStyle/>
                    <a:p>
                      <a:r>
                        <a:rPr lang="zh-TW" altLang="en-US" b="0" dirty="0"/>
                        <a:t>固定比例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每發生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個行為就給增</a:t>
                      </a:r>
                      <a:endParaRPr lang="zh-TW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論件計酬</a:t>
                      </a:r>
                    </a:p>
                    <a:p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積點活動</a:t>
                      </a:r>
                      <a:endParaRPr lang="zh-TW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009715"/>
                  </a:ext>
                </a:extLst>
              </a:tr>
              <a:tr h="775398">
                <a:tc>
                  <a:txBody>
                    <a:bodyPr/>
                    <a:lstStyle/>
                    <a:p>
                      <a:r>
                        <a:rPr lang="zh-TW" altLang="en-US" b="0" dirty="0"/>
                        <a:t>變動比例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平均每發生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個行為就給增強</a:t>
                      </a:r>
                      <a:endParaRPr lang="zh-TW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機率</a:t>
                      </a:r>
                    </a:p>
                    <a:p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運氣</a:t>
                      </a:r>
                      <a:endParaRPr lang="zh-TW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000650"/>
                  </a:ext>
                </a:extLst>
              </a:tr>
              <a:tr h="775398">
                <a:tc>
                  <a:txBody>
                    <a:bodyPr/>
                    <a:lstStyle/>
                    <a:p>
                      <a:r>
                        <a:rPr lang="zh-TW" altLang="en-US" b="0" dirty="0"/>
                        <a:t>固定時距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在固定的時間後，針對第一個目標給予增強</a:t>
                      </a:r>
                      <a:endParaRPr lang="zh-TW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與「定期」有關</a:t>
                      </a:r>
                      <a:endParaRPr lang="zh-TW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400650"/>
                  </a:ext>
                </a:extLst>
              </a:tr>
              <a:tr h="775398">
                <a:tc>
                  <a:txBody>
                    <a:bodyPr/>
                    <a:lstStyle/>
                    <a:p>
                      <a:r>
                        <a:rPr lang="zh-TW" altLang="en-US" b="0" dirty="0"/>
                        <a:t>變動時距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在非固定的時間後，針對第一個目標給予增強</a:t>
                      </a:r>
                      <a:endParaRPr lang="zh-TW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與「不定期」有關</a:t>
                      </a:r>
                      <a:endParaRPr lang="zh-TW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738059"/>
                  </a:ext>
                </a:extLst>
              </a:tr>
            </a:tbl>
          </a:graphicData>
        </a:graphic>
      </p:graphicFrame>
      <p:sp>
        <p:nvSpPr>
          <p:cNvPr id="6" name="框架 5">
            <a:extLst>
              <a:ext uri="{FF2B5EF4-FFF2-40B4-BE49-F238E27FC236}">
                <a16:creationId xmlns:a16="http://schemas.microsoft.com/office/drawing/2014/main" id="{8A61BD0C-7195-8D49-8933-617825E3A9EB}"/>
              </a:ext>
            </a:extLst>
          </p:cNvPr>
          <p:cNvSpPr/>
          <p:nvPr/>
        </p:nvSpPr>
        <p:spPr>
          <a:xfrm>
            <a:off x="1408544" y="3307951"/>
            <a:ext cx="9374909" cy="1005840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0112D-29D7-0E4D-AFED-03E8AD31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B3EB90-318C-7841-AA8D-5B903C21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" y="593806"/>
            <a:ext cx="3014058" cy="49403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D5028E0-256A-D24E-997C-9162CF9E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98" y="1536075"/>
            <a:ext cx="6518829" cy="378584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9DD82FD-E1C0-3045-80E0-771934A95511}"/>
              </a:ext>
            </a:extLst>
          </p:cNvPr>
          <p:cNvSpPr txBox="1"/>
          <p:nvPr/>
        </p:nvSpPr>
        <p:spPr>
          <a:xfrm>
            <a:off x="1696215" y="5716263"/>
            <a:ext cx="170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/>
              <a:t>固定比例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1421E4-878F-9C4E-B1BC-1CAE4AE701A1}"/>
              </a:ext>
            </a:extLst>
          </p:cNvPr>
          <p:cNvSpPr txBox="1"/>
          <p:nvPr/>
        </p:nvSpPr>
        <p:spPr>
          <a:xfrm>
            <a:off x="7173310" y="575013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/>
              <a:t>變動時距</a:t>
            </a:r>
          </a:p>
        </p:txBody>
      </p:sp>
    </p:spTree>
    <p:extLst>
      <p:ext uri="{BB962C8B-B14F-4D97-AF65-F5344CB8AC3E}">
        <p14:creationId xmlns:p14="http://schemas.microsoft.com/office/powerpoint/2010/main" val="31853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6EC7D-37BB-3348-8DB1-0AB4465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E56C83-2228-714F-91E4-2ACBA557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16" y="1013460"/>
            <a:ext cx="5775733" cy="483108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A83AC3F-5D38-CC44-9B40-93D98057C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0"/>
            <a:ext cx="3842161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93749F3-98C4-0341-9083-C568788E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753" y="1714500"/>
            <a:ext cx="3547242" cy="3429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169626F-F9B6-4F4E-8B54-D19A2CE34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694" y="1770194"/>
            <a:ext cx="3621343" cy="33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BDE36C7-CBD9-FC42-BF09-34314394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0261A7-0DF1-5741-B289-104C2264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4A98B01-FF52-434D-AE7B-811A42C83EA5}"/>
              </a:ext>
            </a:extLst>
          </p:cNvPr>
          <p:cNvSpPr txBox="1"/>
          <p:nvPr/>
        </p:nvSpPr>
        <p:spPr>
          <a:xfrm>
            <a:off x="2821679" y="2658794"/>
            <a:ext cx="61263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300" b="1" dirty="0"/>
              <a:t>謝謝大家的聆聽</a:t>
            </a:r>
          </a:p>
        </p:txBody>
      </p:sp>
    </p:spTree>
    <p:extLst>
      <p:ext uri="{BB962C8B-B14F-4D97-AF65-F5344CB8AC3E}">
        <p14:creationId xmlns:p14="http://schemas.microsoft.com/office/powerpoint/2010/main" val="8901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2A9036-5163-4B45-9053-2109A81B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1" y="1989693"/>
            <a:ext cx="10364451" cy="3607066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  強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是一種行為和環境互動的現象或過程。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就行為而言，在此過程中提供增強物，如果類似行為在未來類似的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情境中發生的頻率有提高就表示這個行為被增強了。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8C765D4-EC17-452B-93C3-DA0735FAF293}"/>
              </a:ext>
            </a:extLst>
          </p:cNvPr>
          <p:cNvSpPr txBox="1">
            <a:spLocks/>
          </p:cNvSpPr>
          <p:nvPr/>
        </p:nvSpPr>
        <p:spPr>
          <a:xfrm>
            <a:off x="715811" y="102844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一、增強的定義</a:t>
            </a:r>
          </a:p>
        </p:txBody>
      </p:sp>
    </p:spTree>
    <p:extLst>
      <p:ext uri="{BB962C8B-B14F-4D97-AF65-F5344CB8AC3E}">
        <p14:creationId xmlns:p14="http://schemas.microsoft.com/office/powerpoint/2010/main" val="49527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758BA-8302-4846-B0C2-2164F9CD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52418"/>
            <a:ext cx="10364451" cy="1596177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二、增強的種類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6E8A6B-BD9B-4B54-983F-BFB7DDAF5C59}"/>
              </a:ext>
            </a:extLst>
          </p:cNvPr>
          <p:cNvSpPr txBox="1"/>
          <p:nvPr/>
        </p:nvSpPr>
        <p:spPr>
          <a:xfrm>
            <a:off x="1537626" y="1450506"/>
            <a:ext cx="91167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800" b="0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正增強：行為發生後，「</a:t>
            </a:r>
            <a:r>
              <a:rPr lang="zh-TW" altLang="en-US" sz="24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」個體「</a:t>
            </a:r>
            <a:r>
              <a:rPr lang="zh-TW" altLang="en-US" sz="24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喜愛</a:t>
            </a: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」的刺激</a:t>
            </a:r>
            <a:endParaRPr lang="en-US" altLang="zh-TW" sz="2400" b="1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負增強：行為發生後，「</a:t>
            </a:r>
            <a:r>
              <a:rPr lang="zh-TW" altLang="en-US" sz="24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去除</a:t>
            </a: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」個體「</a:t>
            </a:r>
            <a:r>
              <a:rPr lang="zh-TW" altLang="en-US" sz="24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嫌惡</a:t>
            </a: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」的刺激</a:t>
            </a:r>
            <a:endParaRPr lang="en-US" altLang="zh-TW" sz="2400" b="1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無論加入或去除的後果，都會「</a:t>
            </a:r>
            <a:r>
              <a:rPr lang="zh-TW" altLang="en-US" sz="24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」未來行為的發生頻率</a:t>
            </a: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02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6BA50-822F-4A5B-897F-D502F659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8" y="807321"/>
            <a:ext cx="10364451" cy="1596177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正增強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二期後效關聯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6055C41-C82A-43B7-84D5-F023515E8C1D}"/>
              </a:ext>
            </a:extLst>
          </p:cNvPr>
          <p:cNvGrpSpPr/>
          <p:nvPr/>
        </p:nvGrpSpPr>
        <p:grpSpPr>
          <a:xfrm>
            <a:off x="1225484" y="2281287"/>
            <a:ext cx="2545789" cy="3730351"/>
            <a:chOff x="913774" y="1785807"/>
            <a:chExt cx="2857500" cy="4254814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7296E8D-0D46-4D38-9D43-32EC0546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774" y="1785807"/>
              <a:ext cx="2857500" cy="2857500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FFCDC07-56BB-4D41-9242-F1A87CB3C01F}"/>
                </a:ext>
              </a:extLst>
            </p:cNvPr>
            <p:cNvSpPr txBox="1"/>
            <p:nvPr/>
          </p:nvSpPr>
          <p:spPr>
            <a:xfrm>
              <a:off x="1320126" y="4882163"/>
              <a:ext cx="2174058" cy="115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    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跟老師打招呼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(B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4DECE58-F5DF-4B2D-AEC2-8AFF5C334FAA}"/>
              </a:ext>
            </a:extLst>
          </p:cNvPr>
          <p:cNvGrpSpPr/>
          <p:nvPr/>
        </p:nvGrpSpPr>
        <p:grpSpPr>
          <a:xfrm>
            <a:off x="5236156" y="2281287"/>
            <a:ext cx="1817899" cy="3796637"/>
            <a:chOff x="4997933" y="1785807"/>
            <a:chExt cx="2077168" cy="422960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C119FCA-9FDC-4447-8996-6C4EC74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5455" y="1785807"/>
              <a:ext cx="1524000" cy="2788645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D26A1CD-EEE1-4269-AAAC-AA66A1CC6C8D}"/>
                </a:ext>
              </a:extLst>
            </p:cNvPr>
            <p:cNvSpPr txBox="1"/>
            <p:nvPr/>
          </p:nvSpPr>
          <p:spPr>
            <a:xfrm>
              <a:off x="4997933" y="4883925"/>
              <a:ext cx="2077168" cy="11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老師善意的回應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後果 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(C)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DDAF315-4DB0-44D3-BA60-CE09105B1115}"/>
              </a:ext>
            </a:extLst>
          </p:cNvPr>
          <p:cNvGrpSpPr/>
          <p:nvPr/>
        </p:nvGrpSpPr>
        <p:grpSpPr>
          <a:xfrm>
            <a:off x="8244590" y="2060616"/>
            <a:ext cx="3477717" cy="3952894"/>
            <a:chOff x="8345057" y="2046013"/>
            <a:chExt cx="3243738" cy="420222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0FB33E2-8F05-4A3A-A40D-BA66619E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5058" y="2046013"/>
              <a:ext cx="2857500" cy="2857500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41E93AA-A900-4BC1-A6CB-5927C2C12683}"/>
                </a:ext>
              </a:extLst>
            </p:cNvPr>
            <p:cNvSpPr txBox="1"/>
            <p:nvPr/>
          </p:nvSpPr>
          <p:spPr>
            <a:xfrm>
              <a:off x="8345057" y="5070354"/>
              <a:ext cx="3243738" cy="117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主動向老師打招呼的可能性提高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未來相似行為的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發生率</a:t>
              </a: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:a16="http://schemas.microsoft.com/office/drawing/2014/main" id="{5544B910-1ADC-44CB-A4A7-39F4E2B0E56B}"/>
              </a:ext>
            </a:extLst>
          </p:cNvPr>
          <p:cNvSpPr txBox="1">
            <a:spLocks/>
          </p:cNvSpPr>
          <p:nvPr/>
        </p:nvSpPr>
        <p:spPr>
          <a:xfrm>
            <a:off x="962881" y="7814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75FCCB6-BA24-48BA-8710-48ADCA0E3CA5}"/>
              </a:ext>
            </a:extLst>
          </p:cNvPr>
          <p:cNvSpPr txBox="1"/>
          <p:nvPr/>
        </p:nvSpPr>
        <p:spPr>
          <a:xfrm>
            <a:off x="3771273" y="421027"/>
            <a:ext cx="42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</p:spTree>
    <p:extLst>
      <p:ext uri="{BB962C8B-B14F-4D97-AF65-F5344CB8AC3E}">
        <p14:creationId xmlns:p14="http://schemas.microsoft.com/office/powerpoint/2010/main" val="20145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BAD8E-1377-4892-BF82-8CDE79DA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71" y="796062"/>
            <a:ext cx="10364451" cy="1596177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dirty="0"/>
              <a:t>三期後效關聯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0F61F47-DE3D-42CB-8072-7D0F77C620B0}"/>
              </a:ext>
            </a:extLst>
          </p:cNvPr>
          <p:cNvGrpSpPr/>
          <p:nvPr/>
        </p:nvGrpSpPr>
        <p:grpSpPr>
          <a:xfrm>
            <a:off x="216223" y="3429000"/>
            <a:ext cx="3245565" cy="2215442"/>
            <a:chOff x="216223" y="2941073"/>
            <a:chExt cx="3245565" cy="221544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5D33CBA-B8EB-4B55-8C55-BEFBE908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308" y="2941073"/>
              <a:ext cx="2409324" cy="1596177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399C4A7-D3DA-468B-AA01-66E50B1DF2F0}"/>
                </a:ext>
              </a:extLst>
            </p:cNvPr>
            <p:cNvSpPr txBox="1"/>
            <p:nvPr/>
          </p:nvSpPr>
          <p:spPr>
            <a:xfrm>
              <a:off x="216223" y="4787183"/>
              <a:ext cx="3245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眼前有販賣機有我想喝的可樂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2E64048-9AF0-403E-814B-53E6607E4776}"/>
              </a:ext>
            </a:extLst>
          </p:cNvPr>
          <p:cNvGrpSpPr/>
          <p:nvPr/>
        </p:nvGrpSpPr>
        <p:grpSpPr>
          <a:xfrm>
            <a:off x="4056254" y="3355440"/>
            <a:ext cx="3043175" cy="2179534"/>
            <a:chOff x="4117212" y="3003418"/>
            <a:chExt cx="3043175" cy="217953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9A2B53F-E601-4829-838A-5DECD9CC6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382" b="-8382"/>
            <a:stretch/>
          </p:blipFill>
          <p:spPr>
            <a:xfrm>
              <a:off x="4270146" y="3003418"/>
              <a:ext cx="2778074" cy="159617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0616F50-D803-4DFE-B9A0-312C65E2D03F}"/>
                </a:ext>
              </a:extLst>
            </p:cNvPr>
            <p:cNvSpPr txBox="1"/>
            <p:nvPr/>
          </p:nvSpPr>
          <p:spPr>
            <a:xfrm>
              <a:off x="4117212" y="4813620"/>
              <a:ext cx="3043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頭錢進去並選擇可樂的按鍵</a:t>
              </a:r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0D8CA6-4D31-4EFE-8063-CDA7B9FE1492}"/>
              </a:ext>
            </a:extLst>
          </p:cNvPr>
          <p:cNvSpPr txBox="1"/>
          <p:nvPr/>
        </p:nvSpPr>
        <p:spPr>
          <a:xfrm>
            <a:off x="1101171" y="2487458"/>
            <a:ext cx="122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5C8222-4320-4767-8F48-DC53B8A635BD}"/>
              </a:ext>
            </a:extLst>
          </p:cNvPr>
          <p:cNvSpPr txBox="1"/>
          <p:nvPr/>
        </p:nvSpPr>
        <p:spPr>
          <a:xfrm>
            <a:off x="4866403" y="2487457"/>
            <a:ext cx="122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8C52B8-B41E-4F47-8D76-553D4F916B50}"/>
              </a:ext>
            </a:extLst>
          </p:cNvPr>
          <p:cNvSpPr txBox="1"/>
          <p:nvPr/>
        </p:nvSpPr>
        <p:spPr>
          <a:xfrm>
            <a:off x="9141838" y="2487456"/>
            <a:ext cx="122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後果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8D1251D-948E-434D-B57D-4ACAC6D7C615}"/>
              </a:ext>
            </a:extLst>
          </p:cNvPr>
          <p:cNvGrpSpPr/>
          <p:nvPr/>
        </p:nvGrpSpPr>
        <p:grpSpPr>
          <a:xfrm>
            <a:off x="8235050" y="3355440"/>
            <a:ext cx="3043175" cy="2593901"/>
            <a:chOff x="8235051" y="2941073"/>
            <a:chExt cx="3043175" cy="259390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B2E9CE6-7D52-4C22-9212-307E241B9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68" b="-2463"/>
            <a:stretch/>
          </p:blipFill>
          <p:spPr>
            <a:xfrm>
              <a:off x="8235051" y="2941073"/>
              <a:ext cx="3043175" cy="2057213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AD89544-AF6C-45BE-A2AD-D4B4B96CFD39}"/>
                </a:ext>
              </a:extLst>
            </p:cNvPr>
            <p:cNvSpPr txBox="1"/>
            <p:nvPr/>
          </p:nvSpPr>
          <p:spPr>
            <a:xfrm>
              <a:off x="8471234" y="5165642"/>
              <a:ext cx="2696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可樂從下方洞口掉出來</a:t>
              </a:r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AE0F4CAC-8ABC-4578-A2FE-82EBDB0D21D4}"/>
              </a:ext>
            </a:extLst>
          </p:cNvPr>
          <p:cNvSpPr txBox="1">
            <a:spLocks/>
          </p:cNvSpPr>
          <p:nvPr/>
        </p:nvSpPr>
        <p:spPr>
          <a:xfrm>
            <a:off x="913774" y="9233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</p:spTree>
    <p:extLst>
      <p:ext uri="{BB962C8B-B14F-4D97-AF65-F5344CB8AC3E}">
        <p14:creationId xmlns:p14="http://schemas.microsoft.com/office/powerpoint/2010/main" val="1254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A3D64D8-7C5A-46A5-8D6B-77ECC1BE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90" y="787565"/>
            <a:ext cx="10364451" cy="1596177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四期後效關聯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BDACF96-F73B-49E7-9BA4-358779C19388}"/>
              </a:ext>
            </a:extLst>
          </p:cNvPr>
          <p:cNvGrpSpPr/>
          <p:nvPr/>
        </p:nvGrpSpPr>
        <p:grpSpPr>
          <a:xfrm>
            <a:off x="2894951" y="4217787"/>
            <a:ext cx="2875412" cy="2329412"/>
            <a:chOff x="216223" y="2941073"/>
            <a:chExt cx="3245565" cy="255504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966A1E9-4785-431D-AD79-27342AFE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308" y="2941073"/>
              <a:ext cx="2409324" cy="1596177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BB352D6-90DF-495B-A5F8-A734EC62EA44}"/>
                </a:ext>
              </a:extLst>
            </p:cNvPr>
            <p:cNvSpPr txBox="1"/>
            <p:nvPr/>
          </p:nvSpPr>
          <p:spPr>
            <a:xfrm>
              <a:off x="216223" y="4787183"/>
              <a:ext cx="3245565" cy="70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眼前有販賣機有我想喝的可樂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0F18CF6-6707-4FC9-B7C6-90C7A99394E7}"/>
              </a:ext>
            </a:extLst>
          </p:cNvPr>
          <p:cNvGrpSpPr/>
          <p:nvPr/>
        </p:nvGrpSpPr>
        <p:grpSpPr>
          <a:xfrm>
            <a:off x="5926238" y="2823978"/>
            <a:ext cx="2853032" cy="2305382"/>
            <a:chOff x="4117212" y="3003418"/>
            <a:chExt cx="3043175" cy="251541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1DC6F6D-E01F-4960-9B2F-579B2B015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382" b="-8382"/>
            <a:stretch/>
          </p:blipFill>
          <p:spPr>
            <a:xfrm>
              <a:off x="4270146" y="3003418"/>
              <a:ext cx="2778074" cy="1596177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D05EC38-5DF4-4FC0-B7D0-51E1E0B2857B}"/>
                </a:ext>
              </a:extLst>
            </p:cNvPr>
            <p:cNvSpPr txBox="1"/>
            <p:nvPr/>
          </p:nvSpPr>
          <p:spPr>
            <a:xfrm>
              <a:off x="4117212" y="4813620"/>
              <a:ext cx="3043175" cy="7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頭錢進去並選擇可樂的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按鍵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5772B15-19FE-4385-A958-21B418B6BBE4}"/>
              </a:ext>
            </a:extLst>
          </p:cNvPr>
          <p:cNvGrpSpPr/>
          <p:nvPr/>
        </p:nvGrpSpPr>
        <p:grpSpPr>
          <a:xfrm>
            <a:off x="9272617" y="3723851"/>
            <a:ext cx="2604495" cy="2433539"/>
            <a:chOff x="8235051" y="2941073"/>
            <a:chExt cx="3043175" cy="263605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49E4B7B-C033-42E2-8946-910916F22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68" b="-2463"/>
            <a:stretch/>
          </p:blipFill>
          <p:spPr>
            <a:xfrm>
              <a:off x="8235051" y="2941073"/>
              <a:ext cx="3043175" cy="205721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27C880A-B840-4C3D-AC8E-1EDB94D3A7AD}"/>
                </a:ext>
              </a:extLst>
            </p:cNvPr>
            <p:cNvSpPr txBox="1"/>
            <p:nvPr/>
          </p:nvSpPr>
          <p:spPr>
            <a:xfrm>
              <a:off x="8345858" y="5177064"/>
              <a:ext cx="2932368" cy="40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可樂從下方洞口掉出來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F892AB-12BA-45FC-B043-7F40EA6E3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28661" r="66495" b="2827"/>
          <a:stretch/>
        </p:blipFill>
        <p:spPr bwMode="auto">
          <a:xfrm>
            <a:off x="414397" y="2877263"/>
            <a:ext cx="1654466" cy="26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1EC919-3A35-4889-9102-DA8525871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/>
          <a:stretch/>
        </p:blipFill>
        <p:spPr bwMode="auto">
          <a:xfrm>
            <a:off x="1121589" y="2583584"/>
            <a:ext cx="1162033" cy="10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爆炸: 十四角 16">
            <a:extLst>
              <a:ext uri="{FF2B5EF4-FFF2-40B4-BE49-F238E27FC236}">
                <a16:creationId xmlns:a16="http://schemas.microsoft.com/office/drawing/2014/main" id="{2B5C5E63-DDA7-4275-AF59-144CB83CB2AF}"/>
              </a:ext>
            </a:extLst>
          </p:cNvPr>
          <p:cNvSpPr/>
          <p:nvPr/>
        </p:nvSpPr>
        <p:spPr>
          <a:xfrm>
            <a:off x="1705976" y="2314879"/>
            <a:ext cx="1884355" cy="8975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20%OFF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0117916-8489-45C2-BDD8-DDDB9CEA09C2}"/>
              </a:ext>
            </a:extLst>
          </p:cNvPr>
          <p:cNvSpPr txBox="1"/>
          <p:nvPr/>
        </p:nvSpPr>
        <p:spPr>
          <a:xfrm>
            <a:off x="2068863" y="3077520"/>
            <a:ext cx="133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販賣機中的可樂在特價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308C5CE8-F3FA-4243-B5B3-993DA5813EF7}"/>
              </a:ext>
            </a:extLst>
          </p:cNvPr>
          <p:cNvSpPr txBox="1">
            <a:spLocks/>
          </p:cNvSpPr>
          <p:nvPr/>
        </p:nvSpPr>
        <p:spPr>
          <a:xfrm>
            <a:off x="744012" y="24924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</p:spTree>
    <p:extLst>
      <p:ext uri="{BB962C8B-B14F-4D97-AF65-F5344CB8AC3E}">
        <p14:creationId xmlns:p14="http://schemas.microsoft.com/office/powerpoint/2010/main" val="21270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A0D6968-BFC4-40E3-AC55-24830D338ECE}"/>
              </a:ext>
            </a:extLst>
          </p:cNvPr>
          <p:cNvSpPr txBox="1"/>
          <p:nvPr/>
        </p:nvSpPr>
        <p:spPr>
          <a:xfrm>
            <a:off x="257736" y="978593"/>
            <a:ext cx="4446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zh-TW" altLang="en-US" sz="3600" b="1" i="0" u="none" strike="noStrike" baseline="0" dirty="0">
                <a:latin typeface="MicrosoftJhengHeiBold"/>
                <a:ea typeface="細明體" panose="02020509000000000000" pitchFamily="49" charset="-120"/>
              </a:rPr>
              <a:t>正增強</a:t>
            </a:r>
            <a:r>
              <a:rPr lang="en-US" altLang="zh-TW" sz="3600" b="1" i="0" u="none" strike="noStrike" baseline="0" dirty="0">
                <a:latin typeface="Arial-BoldMT"/>
                <a:ea typeface="細明體" panose="02020509000000000000" pitchFamily="49" charset="-120"/>
              </a:rPr>
              <a:t>//</a:t>
            </a:r>
            <a:r>
              <a:rPr lang="zh-TW" altLang="en-US" sz="3600" b="1" i="0" u="none" strike="noStrike" baseline="0" dirty="0">
                <a:latin typeface="MicrosoftJhengHeiBold"/>
                <a:ea typeface="細明體" panose="02020509000000000000" pitchFamily="49" charset="-120"/>
              </a:rPr>
              <a:t>後效</a:t>
            </a:r>
            <a:r>
              <a:rPr lang="zh-TW" altLang="en-US" sz="36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BC87A5C1-9A42-4D80-871B-544D2641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27691"/>
              </p:ext>
            </p:extLst>
          </p:nvPr>
        </p:nvGraphicFramePr>
        <p:xfrm>
          <a:off x="387657" y="1736771"/>
          <a:ext cx="11416683" cy="485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68">
                  <a:extLst>
                    <a:ext uri="{9D8B030D-6E8A-4147-A177-3AD203B41FA5}">
                      <a16:colId xmlns:a16="http://schemas.microsoft.com/office/drawing/2014/main" val="509356124"/>
                    </a:ext>
                  </a:extLst>
                </a:gridCol>
                <a:gridCol w="1846555">
                  <a:extLst>
                    <a:ext uri="{9D8B030D-6E8A-4147-A177-3AD203B41FA5}">
                      <a16:colId xmlns:a16="http://schemas.microsoft.com/office/drawing/2014/main" val="105926390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931794441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4109108982"/>
                    </a:ext>
                  </a:extLst>
                </a:gridCol>
                <a:gridCol w="1953087">
                  <a:extLst>
                    <a:ext uri="{9D8B030D-6E8A-4147-A177-3AD203B41FA5}">
                      <a16:colId xmlns:a16="http://schemas.microsoft.com/office/drawing/2014/main" val="3101931360"/>
                    </a:ext>
                  </a:extLst>
                </a:gridCol>
                <a:gridCol w="1979721">
                  <a:extLst>
                    <a:ext uri="{9D8B030D-6E8A-4147-A177-3AD203B41FA5}">
                      <a16:colId xmlns:a16="http://schemas.microsoft.com/office/drawing/2014/main" val="2281002738"/>
                    </a:ext>
                  </a:extLst>
                </a:gridCol>
              </a:tblGrid>
              <a:tr h="83356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二期後效關聯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 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後果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為來相似行為的發生率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05045"/>
                  </a:ext>
                </a:extLst>
              </a:tr>
              <a:tr h="803741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跟老師問好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老師善意的回應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主動向老師問好的可能性提高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5496"/>
                  </a:ext>
                </a:extLst>
              </a:tr>
              <a:tr h="8037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三期後效關聯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前事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後果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807292"/>
                  </a:ext>
                </a:extLst>
              </a:tr>
              <a:tr h="803741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眼前有個販賣機有我想喝的可樂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投錢進去並選擇可樂的按鍵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可樂從下方洞口掉出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098480"/>
                  </a:ext>
                </a:extLst>
              </a:tr>
              <a:tr h="8037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四期後效關聯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動機操作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(MO)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前事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</a:p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行為的出現率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後果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</a:p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後果的價值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520058"/>
                  </a:ext>
                </a:extLst>
              </a:tr>
              <a:tr h="803741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販賣機中有可樂在特價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眼前有販賣機，有我想喝的可樂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增加投幣並選擇可樂的行為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提高可樂的價值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增加購買可樂來喝的頻率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123270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56B5717D-D21D-4D04-9F59-A94BEE0E87A4}"/>
              </a:ext>
            </a:extLst>
          </p:cNvPr>
          <p:cNvSpPr txBox="1">
            <a:spLocks/>
          </p:cNvSpPr>
          <p:nvPr/>
        </p:nvSpPr>
        <p:spPr>
          <a:xfrm>
            <a:off x="913772" y="-3770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</p:spTree>
    <p:extLst>
      <p:ext uri="{BB962C8B-B14F-4D97-AF65-F5344CB8AC3E}">
        <p14:creationId xmlns:p14="http://schemas.microsoft.com/office/powerpoint/2010/main" val="198000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EF8DB968-4DB6-4236-A0D1-9F5369FBE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BBDB4D-E752-418F-BB49-2FF5A2AAE2AF}"/>
              </a:ext>
            </a:extLst>
          </p:cNvPr>
          <p:cNvSpPr txBox="1"/>
          <p:nvPr/>
        </p:nvSpPr>
        <p:spPr>
          <a:xfrm>
            <a:off x="172895" y="2043822"/>
            <a:ext cx="4446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zh-TW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0A7B66-1376-4032-9988-994FA49AE7D8}"/>
              </a:ext>
            </a:extLst>
          </p:cNvPr>
          <p:cNvSpPr txBox="1"/>
          <p:nvPr/>
        </p:nvSpPr>
        <p:spPr>
          <a:xfrm>
            <a:off x="172894" y="1806027"/>
            <a:ext cx="4446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正增強的特性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3A97183-7D65-42F3-89DE-433C632FCCCF}"/>
              </a:ext>
            </a:extLst>
          </p:cNvPr>
          <p:cNvSpPr txBox="1"/>
          <p:nvPr/>
        </p:nvSpPr>
        <p:spPr>
          <a:xfrm>
            <a:off x="1721034" y="2690153"/>
            <a:ext cx="8400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被增強行為選擇的任意性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猜拳先搓手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增強的個別化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增強動機姓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珍奶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肚子痛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自動增強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嬰兒牙牙學語</a:t>
            </a:r>
          </a:p>
        </p:txBody>
      </p:sp>
    </p:spTree>
    <p:extLst>
      <p:ext uri="{BB962C8B-B14F-4D97-AF65-F5344CB8AC3E}">
        <p14:creationId xmlns:p14="http://schemas.microsoft.com/office/powerpoint/2010/main" val="52812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13847-D279-4A29-B379-8BDBA19A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44761"/>
            <a:ext cx="10364451" cy="1596177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三、正增強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AA94468-B6B1-4ED8-BB10-C39C5822FA78}"/>
              </a:ext>
            </a:extLst>
          </p:cNvPr>
          <p:cNvSpPr txBox="1"/>
          <p:nvPr/>
        </p:nvSpPr>
        <p:spPr>
          <a:xfrm>
            <a:off x="1332758" y="1701095"/>
            <a:ext cx="9945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增強物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行為發生後加入的刺激，並提高類似行為的發生率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BD589C8-F9CC-49A2-BAE8-5EBFA1662CC5}"/>
              </a:ext>
            </a:extLst>
          </p:cNvPr>
          <p:cNvSpPr txBox="1"/>
          <p:nvPr/>
        </p:nvSpPr>
        <p:spPr>
          <a:xfrm>
            <a:off x="1650385" y="2900775"/>
            <a:ext cx="9461042" cy="361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zh-TW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增強物需要滿足兩個要素。（１）伴隨在行為之後（２）增加行為發生的比率</a:t>
            </a:r>
            <a:r>
              <a:rPr lang="zh-TW" altLang="zh-TW" sz="2400" b="1" dirty="0">
                <a:solidFill>
                  <a:srgbClr val="70707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。</a:t>
            </a:r>
            <a:endParaRPr lang="en-US" altLang="zh-TW" sz="2400" b="1" dirty="0">
              <a:solidFill>
                <a:srgbClr val="70707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endParaRPr lang="en-US" altLang="zh-TW" sz="2400" dirty="0">
              <a:solidFill>
                <a:srgbClr val="70707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例如</a:t>
            </a:r>
            <a:r>
              <a:rPr lang="zh-TW" altLang="en-US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：</a:t>
            </a: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在小孩吃菠菜後給予甜點，但未增加孩子未來吃菠菜的</a:t>
            </a:r>
            <a:r>
              <a:rPr lang="zh-TW" altLang="zh-TW" sz="2400" dirty="0">
                <a:effectLst/>
                <a:latin typeface="Cambria" panose="02040503050406030204" pitchFamily="18" charset="0"/>
                <a:ea typeface="微軟正黑體" panose="020B0604030504040204" pitchFamily="34" charset="-120"/>
                <a:cs typeface="Mangal" panose="02040503050203030202" pitchFamily="18" charset="0"/>
              </a:rPr>
              <a:t>次數</a:t>
            </a:r>
            <a:r>
              <a:rPr lang="zh-TW" altLang="en-US" sz="2400" dirty="0">
                <a:latin typeface="Cambria" panose="02040503050406030204" pitchFamily="18" charset="0"/>
                <a:ea typeface="微軟正黑體" panose="020B0604030504040204" pitchFamily="34" charset="-120"/>
                <a:cs typeface="Mangal" panose="02040503050203030202" pitchFamily="18" charset="0"/>
              </a:rPr>
              <a:t>。</a:t>
            </a:r>
            <a:endParaRPr lang="en-US" altLang="zh-TW" sz="2400" dirty="0">
              <a:effectLst/>
              <a:latin typeface="Cambria" panose="02040503050406030204" pitchFamily="18" charset="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zh-TW" sz="2400" dirty="0">
                <a:effectLst/>
                <a:latin typeface="Cambria" panose="02040503050406030204" pitchFamily="18" charset="0"/>
                <a:ea typeface="微軟正黑體" panose="020B0604030504040204" pitchFamily="34" charset="-120"/>
                <a:cs typeface="Mangal" panose="02040503050203030202" pitchFamily="18" charset="0"/>
              </a:rPr>
              <a:t>媽媽在吃飯前叫小孩多吃菜，並且未來吃菜的次數也增加。</a:t>
            </a:r>
            <a:endParaRPr lang="en-US" altLang="zh-TW" sz="2400" dirty="0">
              <a:effectLst/>
              <a:latin typeface="Cambria" panose="02040503050406030204" pitchFamily="18" charset="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         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此處的 甜點及叫小孩多吃菜都不是增強物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angal" panose="02040503050203030202" pitchFamily="18" charset="0"/>
              </a:rPr>
              <a:t>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angal" panose="02040503050203030202" pitchFamily="18" charset="0"/>
            </a:endParaRPr>
          </a:p>
          <a:p>
            <a:pPr marL="226695">
              <a:lnSpc>
                <a:spcPct val="120000"/>
              </a:lnSpc>
              <a:spcAft>
                <a:spcPts val="600"/>
              </a:spcAft>
            </a:pPr>
            <a:endParaRPr lang="zh-TW" altLang="zh-TW" sz="2400" dirty="0">
              <a:effectLst/>
              <a:latin typeface="Cambria" panose="02040503050406030204" pitchFamily="18" charset="0"/>
              <a:ea typeface="微軟正黑體" panose="020B0604030504040204" pitchFamily="34" charset="-12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02075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{EEE80FB8-0D74-3C4A-9C93-D4C584FF9F4C}tf10001073</Template>
  <TotalTime>1693</TotalTime>
  <Words>1118</Words>
  <Application>Microsoft Office PowerPoint</Application>
  <PresentationFormat>寬螢幕</PresentationFormat>
  <Paragraphs>223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2" baseType="lpstr">
      <vt:lpstr>Arial-BoldMT</vt:lpstr>
      <vt:lpstr>Mangal</vt:lpstr>
      <vt:lpstr>MicrosoftJhengHeiBold</vt:lpstr>
      <vt:lpstr>細明體</vt:lpstr>
      <vt:lpstr>微軟正黑體</vt:lpstr>
      <vt:lpstr>新細明體</vt:lpstr>
      <vt:lpstr>標楷體</vt:lpstr>
      <vt:lpstr>Arial</vt:lpstr>
      <vt:lpstr>Calibri</vt:lpstr>
      <vt:lpstr>Cambria</vt:lpstr>
      <vt:lpstr>Cambria Math</vt:lpstr>
      <vt:lpstr>Tw Cen MT</vt:lpstr>
      <vt:lpstr>Wingdings</vt:lpstr>
      <vt:lpstr>小水滴</vt:lpstr>
      <vt:lpstr>行為策略: 增強</vt:lpstr>
      <vt:lpstr>增  強  : 是一種行為和環境互動的現象或過程。               就行為而言，在此過程中提供增強物，如果類似行為在未來類似的               情境中發生的頻率有提高就表示這個行為被增強了。</vt:lpstr>
      <vt:lpstr>二、增強的種類</vt:lpstr>
      <vt:lpstr>正增強/二期後效關聯</vt:lpstr>
      <vt:lpstr>三期後效關聯</vt:lpstr>
      <vt:lpstr>四期後效關聯</vt:lpstr>
      <vt:lpstr>PowerPoint 簡報</vt:lpstr>
      <vt:lpstr>三、正增強</vt:lpstr>
      <vt:lpstr>三、正增強</vt:lpstr>
      <vt:lpstr>PowerPoint 簡報</vt:lpstr>
      <vt:lpstr>PowerPoint 簡報</vt:lpstr>
      <vt:lpstr>PowerPoint 簡報</vt:lpstr>
      <vt:lpstr>負增強</vt:lpstr>
      <vt:lpstr>負增強的類型</vt:lpstr>
      <vt:lpstr>五、增強計畫表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應用行為分析導論~導讀「增強」</dc:title>
  <dc:creator>yanxui chang</dc:creator>
  <cp:lastModifiedBy>USER</cp:lastModifiedBy>
  <cp:revision>90</cp:revision>
  <dcterms:created xsi:type="dcterms:W3CDTF">2021-02-25T02:38:03Z</dcterms:created>
  <dcterms:modified xsi:type="dcterms:W3CDTF">2021-11-12T17:34:40Z</dcterms:modified>
</cp:coreProperties>
</file>