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tags/tag14.xml" ContentType="application/vnd.openxmlformats-officedocument.presentationml.tags+xml"/>
  <Override PartName="/ppt/notesSlides/notesSlide16.xml" ContentType="application/vnd.openxmlformats-officedocument.presentationml.notesSlide+xml"/>
  <Override PartName="/ppt/theme/themeOverride17.xml" ContentType="application/vnd.openxmlformats-officedocument.themeOverride+xml"/>
  <Override PartName="/ppt/tags/tag15.xml" ContentType="application/vnd.openxmlformats-officedocument.presentationml.tags+xml"/>
  <Override PartName="/ppt/notesSlides/notesSlide17.xml" ContentType="application/vnd.openxmlformats-officedocument.presentationml.notesSlide+xml"/>
  <Override PartName="/ppt/theme/themeOverride18.xml" ContentType="application/vnd.openxmlformats-officedocument.themeOverride+xml"/>
  <Override PartName="/ppt/tags/tag16.xml" ContentType="application/vnd.openxmlformats-officedocument.presentationml.tags+xml"/>
  <Override PartName="/ppt/notesSlides/notesSlide18.xml" ContentType="application/vnd.openxmlformats-officedocument.presentationml.notesSlide+xml"/>
  <Override PartName="/ppt/theme/themeOverride19.xml" ContentType="application/vnd.openxmlformats-officedocument.themeOverride+xml"/>
  <Override PartName="/ppt/tags/tag17.xml" ContentType="application/vnd.openxmlformats-officedocument.presentationml.tags+xml"/>
  <Override PartName="/ppt/notesSlides/notesSlide19.xml" ContentType="application/vnd.openxmlformats-officedocument.presentationml.notesSlide+xml"/>
  <Override PartName="/ppt/theme/themeOverride20.xml" ContentType="application/vnd.openxmlformats-officedocument.themeOverride+xml"/>
  <Override PartName="/ppt/tags/tag18.xml" ContentType="application/vnd.openxmlformats-officedocument.presentationml.tags+xml"/>
  <Override PartName="/ppt/notesSlides/notesSlide20.xml" ContentType="application/vnd.openxmlformats-officedocument.presentationml.notesSlide+xml"/>
  <Override PartName="/ppt/theme/themeOverride21.xml" ContentType="application/vnd.openxmlformats-officedocument.themeOverride+xml"/>
  <Override PartName="/ppt/tags/tag19.xml" ContentType="application/vnd.openxmlformats-officedocument.presentationml.tags+xml"/>
  <Override PartName="/ppt/notesSlides/notesSlide21.xml" ContentType="application/vnd.openxmlformats-officedocument.presentationml.notesSlide+xml"/>
  <Override PartName="/ppt/theme/themeOverride22.xml" ContentType="application/vnd.openxmlformats-officedocument.themeOverride+xml"/>
  <Override PartName="/ppt/tags/tag20.xml" ContentType="application/vnd.openxmlformats-officedocument.presentationml.tags+xml"/>
  <Override PartName="/ppt/notesSlides/notesSlide22.xml" ContentType="application/vnd.openxmlformats-officedocument.presentationml.notesSlide+xml"/>
  <Override PartName="/ppt/theme/themeOverride23.xml" ContentType="application/vnd.openxmlformats-officedocument.themeOverride+xml"/>
  <Override PartName="/ppt/tags/tag21.xml" ContentType="application/vnd.openxmlformats-officedocument.presentationml.tags+xml"/>
  <Override PartName="/ppt/notesSlides/notesSlide23.xml" ContentType="application/vnd.openxmlformats-officedocument.presentationml.notesSlide+xml"/>
  <Override PartName="/ppt/theme/themeOverride24.xml" ContentType="application/vnd.openxmlformats-officedocument.themeOverride+xml"/>
  <Override PartName="/ppt/tags/tag22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60" r:id="rId2"/>
    <p:sldId id="322" r:id="rId3"/>
    <p:sldId id="466" r:id="rId4"/>
    <p:sldId id="454" r:id="rId5"/>
    <p:sldId id="473" r:id="rId6"/>
    <p:sldId id="474" r:id="rId7"/>
    <p:sldId id="475" r:id="rId8"/>
    <p:sldId id="476" r:id="rId9"/>
    <p:sldId id="477" r:id="rId10"/>
    <p:sldId id="478" r:id="rId11"/>
    <p:sldId id="479" r:id="rId12"/>
    <p:sldId id="480" r:id="rId13"/>
    <p:sldId id="481" r:id="rId14"/>
    <p:sldId id="482" r:id="rId15"/>
    <p:sldId id="483" r:id="rId16"/>
    <p:sldId id="321" r:id="rId17"/>
    <p:sldId id="484" r:id="rId18"/>
    <p:sldId id="485" r:id="rId19"/>
    <p:sldId id="487" r:id="rId20"/>
    <p:sldId id="488" r:id="rId21"/>
    <p:sldId id="489" r:id="rId22"/>
    <p:sldId id="486" r:id="rId23"/>
    <p:sldId id="490" r:id="rId24"/>
    <p:sldId id="491" r:id="rId25"/>
    <p:sldId id="492" r:id="rId26"/>
    <p:sldId id="493" r:id="rId27"/>
    <p:sldId id="472" r:id="rId28"/>
  </p:sldIdLst>
  <p:sldSz cx="9144000" cy="5143500" type="screen16x9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379" userDrawn="1">
          <p15:clr>
            <a:srgbClr val="A4A3A4"/>
          </p15:clr>
        </p15:guide>
        <p15:guide id="3" orient="horz" pos="21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1612"/>
    <a:srgbClr val="B3EBFF"/>
    <a:srgbClr val="595959"/>
    <a:srgbClr val="404040"/>
    <a:srgbClr val="1C1A1C"/>
    <a:srgbClr val="2B2B2B"/>
    <a:srgbClr val="343434"/>
    <a:srgbClr val="464441"/>
    <a:srgbClr val="C00000"/>
    <a:srgbClr val="49B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35" autoAdjust="0"/>
    <p:restoredTop sz="94660" autoAdjust="0"/>
  </p:normalViewPr>
  <p:slideViewPr>
    <p:cSldViewPr>
      <p:cViewPr varScale="1">
        <p:scale>
          <a:sx n="152" d="100"/>
          <a:sy n="152" d="100"/>
        </p:scale>
        <p:origin x="660" y="138"/>
      </p:cViewPr>
      <p:guideLst>
        <p:guide pos="3379"/>
        <p:guide orient="horz" pos="21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1" d="100"/>
        <a:sy n="121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/>
              <a:t>2021/11/13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844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3EA-EE91-4E33-A9C1-8BF5DD7139A2}" type="datetimeFigureOut">
              <a:rPr lang="zh-CN" altLang="en-US" smtClean="0"/>
              <a:t>2021/11/13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B679-AE23-4750-8FB0-6513430B89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93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4401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441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441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4419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4419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4419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34939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4419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4419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4419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441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67978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4419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4419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4419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4419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4419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7757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44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441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441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441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441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441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441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311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12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166"/>
            <a:ext cx="9144000" cy="514350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0" y="-1406"/>
            <a:ext cx="9144000" cy="51435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61" r:id="rId3"/>
    <p:sldLayoutId id="2147483654" r:id="rId4"/>
    <p:sldLayoutId id="2147483655" r:id="rId5"/>
  </p:sldLayoutIdLst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hemeOverride" Target="../theme/themeOverride9.xml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hemeOverride" Target="../theme/themeOverride10.xml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hemeOverride" Target="../theme/themeOverride11.xml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hemeOverride" Target="../theme/themeOverride12.xml"/><Relationship Id="rId4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hemeOverride" Target="../theme/themeOverride13.xml"/><Relationship Id="rId4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hemeOverride" Target="../theme/themeOverride14.xml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hemeOverride" Target="../theme/themeOverride16.xml"/><Relationship Id="rId4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hemeOverride" Target="../theme/themeOverride17.xml"/><Relationship Id="rId4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hemeOverride" Target="../theme/themeOverride18.xml"/><Relationship Id="rId4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hemeOverride" Target="../theme/themeOverride19.xml"/><Relationship Id="rId4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hemeOverride" Target="../theme/themeOverride20.xml"/><Relationship Id="rId4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hemeOverride" Target="../theme/themeOverride21.xml"/><Relationship Id="rId4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hemeOverride" Target="../theme/themeOverride22.xml"/><Relationship Id="rId4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hemeOverride" Target="../theme/themeOverride23.xml"/><Relationship Id="rId4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hemeOverride" Target="../theme/themeOverride24.xml"/><Relationship Id="rId4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3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4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5.xml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6.xml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7.xml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hemeOverride" Target="../theme/themeOverride8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FBE24678-7D81-4F42-8C63-8093446BD8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31" y="199142"/>
            <a:ext cx="7347857" cy="5136188"/>
          </a:xfrm>
          <a:prstGeom prst="rect">
            <a:avLst/>
          </a:prstGeom>
        </p:spPr>
      </p:pic>
      <p:sp>
        <p:nvSpPr>
          <p:cNvPr id="5" name="椭圆 4">
            <a:extLst>
              <a:ext uri="{FF2B5EF4-FFF2-40B4-BE49-F238E27FC236}">
                <a16:creationId xmlns:a16="http://schemas.microsoft.com/office/drawing/2014/main" id="{833CE985-00CD-4536-AA1B-CDBE74BCD38C}"/>
              </a:ext>
            </a:extLst>
          </p:cNvPr>
          <p:cNvSpPr/>
          <p:nvPr/>
        </p:nvSpPr>
        <p:spPr>
          <a:xfrm>
            <a:off x="2495550" y="495300"/>
            <a:ext cx="4152900" cy="4152900"/>
          </a:xfrm>
          <a:prstGeom prst="ellipse">
            <a:avLst/>
          </a:prstGeom>
          <a:noFill/>
          <a:ln w="57150">
            <a:solidFill>
              <a:srgbClr val="2E16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71">
            <a:extLst>
              <a:ext uri="{FF2B5EF4-FFF2-40B4-BE49-F238E27FC236}">
                <a16:creationId xmlns:a16="http://schemas.microsoft.com/office/drawing/2014/main" id="{01FED008-D794-40F9-8E49-41E99B6D6694}"/>
              </a:ext>
            </a:extLst>
          </p:cNvPr>
          <p:cNvSpPr txBox="1"/>
          <p:nvPr/>
        </p:nvSpPr>
        <p:spPr>
          <a:xfrm>
            <a:off x="2843808" y="1988564"/>
            <a:ext cx="3804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3200" b="1" dirty="0" smtClean="0">
                <a:solidFill>
                  <a:schemeClr val="bg1"/>
                </a:solidFill>
                <a:latin typeface="Impact" panose="020B0806030902050204" pitchFamily="34" charset="0"/>
                <a:cs typeface="+mn-ea"/>
                <a:sym typeface="+mn-lt"/>
              </a:rPr>
              <a:t>增加</a:t>
            </a:r>
            <a:r>
              <a:rPr lang="en-US" altLang="zh-TW" sz="3200" b="1" dirty="0" smtClean="0">
                <a:solidFill>
                  <a:schemeClr val="bg1"/>
                </a:solidFill>
                <a:latin typeface="Impact" panose="020B0806030902050204" pitchFamily="34" charset="0"/>
                <a:cs typeface="+mn-ea"/>
                <a:sym typeface="+mn-lt"/>
              </a:rPr>
              <a:t>/</a:t>
            </a:r>
            <a:r>
              <a:rPr lang="zh-TW" altLang="en-US" sz="3200" b="1" dirty="0" smtClean="0">
                <a:solidFill>
                  <a:schemeClr val="bg1"/>
                </a:solidFill>
                <a:latin typeface="Impact" panose="020B0806030902050204" pitchFamily="34" charset="0"/>
                <a:cs typeface="+mn-ea"/>
                <a:sym typeface="+mn-lt"/>
              </a:rPr>
              <a:t>減少行為策略</a:t>
            </a:r>
            <a:endParaRPr lang="zh-CN" altLang="en-US" sz="3200" b="1" dirty="0">
              <a:solidFill>
                <a:schemeClr val="bg1"/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4211959" y="2859782"/>
            <a:ext cx="72008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71">
            <a:extLst>
              <a:ext uri="{FF2B5EF4-FFF2-40B4-BE49-F238E27FC236}">
                <a16:creationId xmlns:a16="http://schemas.microsoft.com/office/drawing/2014/main" id="{CA28C39D-0E0D-4EC1-8DEA-0FA48C5479C9}"/>
              </a:ext>
            </a:extLst>
          </p:cNvPr>
          <p:cNvSpPr txBox="1"/>
          <p:nvPr/>
        </p:nvSpPr>
        <p:spPr>
          <a:xfrm>
            <a:off x="2267744" y="2902883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ea"/>
                <a:sym typeface="+mn-lt"/>
              </a:rPr>
              <a:t>國立台中教育大學早期療育</a:t>
            </a:r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ea"/>
                <a:sym typeface="+mn-lt"/>
              </a:rPr>
              <a:t>研究所</a:t>
            </a:r>
            <a:endParaRPr lang="en-US" altLang="zh-TW" sz="2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ea"/>
              <a:sym typeface="+mn-lt"/>
            </a:endParaRPr>
          </a:p>
          <a:p>
            <a:pPr algn="ctr">
              <a:defRPr/>
            </a:pPr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ea"/>
                <a:sym typeface="+mn-lt"/>
              </a:rPr>
              <a:t>吳佩芳</a:t>
            </a:r>
            <a:endParaRPr lang="en-US" altLang="zh-TW" sz="2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072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šḻïďê-Rectangle 3">
            <a:extLst>
              <a:ext uri="{FF2B5EF4-FFF2-40B4-BE49-F238E27FC236}">
                <a16:creationId xmlns:a16="http://schemas.microsoft.com/office/drawing/2014/main" id="{26EE1414-BBF7-4B7D-9776-A78A7A516E2B}"/>
              </a:ext>
            </a:extLst>
          </p:cNvPr>
          <p:cNvSpPr/>
          <p:nvPr/>
        </p:nvSpPr>
        <p:spPr>
          <a:xfrm>
            <a:off x="611560" y="860161"/>
            <a:ext cx="8116366" cy="3799821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19628D22-78C1-4669-B81C-15C0088EA331}"/>
              </a:ext>
            </a:extLst>
          </p:cNvPr>
          <p:cNvGrpSpPr/>
          <p:nvPr/>
        </p:nvGrpSpPr>
        <p:grpSpPr>
          <a:xfrm>
            <a:off x="375165" y="339502"/>
            <a:ext cx="2412467" cy="1041318"/>
            <a:chOff x="539354" y="1257581"/>
            <a:chExt cx="2412467" cy="1041318"/>
          </a:xfrm>
          <a:solidFill>
            <a:schemeClr val="accent3"/>
          </a:solidFill>
        </p:grpSpPr>
        <p:sp>
          <p:nvSpPr>
            <p:cNvPr id="3" name="ïšḻïďê-Rectangle 2">
              <a:extLst>
                <a:ext uri="{FF2B5EF4-FFF2-40B4-BE49-F238E27FC236}">
                  <a16:creationId xmlns:a16="http://schemas.microsoft.com/office/drawing/2014/main" id="{7E536885-EB0B-4DA8-8F1C-F6A641E07C94}"/>
                </a:ext>
              </a:extLst>
            </p:cNvPr>
            <p:cNvSpPr/>
            <p:nvPr/>
          </p:nvSpPr>
          <p:spPr>
            <a:xfrm>
              <a:off x="539354" y="1257581"/>
              <a:ext cx="2412467" cy="10413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šḻïďê-文本框 10">
              <a:extLst>
                <a:ext uri="{FF2B5EF4-FFF2-40B4-BE49-F238E27FC236}">
                  <a16:creationId xmlns:a16="http://schemas.microsoft.com/office/drawing/2014/main" id="{725A3C14-6823-4F9A-AAAA-C97507D33946}"/>
                </a:ext>
              </a:extLst>
            </p:cNvPr>
            <p:cNvSpPr txBox="1"/>
            <p:nvPr/>
          </p:nvSpPr>
          <p:spPr bwMode="auto">
            <a:xfrm>
              <a:off x="888883" y="1593102"/>
              <a:ext cx="1733948" cy="370275"/>
            </a:xfrm>
            <a:prstGeom prst="rect">
              <a:avLst/>
            </a:prstGeom>
            <a:grpFill/>
          </p:spPr>
          <p:txBody>
            <a:bodyPr wrap="none" lIns="144000" tIns="0" rIns="144000" bIns="0" anchor="b" anchorCtr="0">
              <a:noAutofit/>
            </a:bodyPr>
            <a:lstStyle/>
            <a:p>
              <a:pPr algn="ctr">
                <a:defRPr/>
              </a:pPr>
              <a:r>
                <a:rPr lang="zh-TW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行為塑造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內容版面配置區 2"/>
          <p:cNvSpPr txBox="1">
            <a:spLocks/>
          </p:cNvSpPr>
          <p:nvPr/>
        </p:nvSpPr>
        <p:spPr>
          <a:xfrm>
            <a:off x="966478" y="1562986"/>
            <a:ext cx="7406530" cy="3096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特性：透過區別增強後效的方式，以正增強的形式來形塑新的目標行為。</a:t>
            </a:r>
          </a:p>
          <a:p>
            <a:pPr marL="0" indent="0">
              <a:buNone/>
            </a:pPr>
            <a:endParaRPr lang="zh-TW" altLang="en-US" sz="900" dirty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指導原則</a:t>
            </a:r>
            <a:r>
              <a:rPr lang="zh-TW" altLang="en-US" sz="2000" dirty="0" smtClean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000" dirty="0" smtClean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000" dirty="0" smtClean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000" dirty="0" smtClean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2000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確定目標行為</a:t>
            </a:r>
          </a:p>
          <a:p>
            <a:pPr marL="0" indent="0">
              <a:buNone/>
            </a:pPr>
            <a:r>
              <a:rPr lang="zh-TW" altLang="en-US" sz="2000" dirty="0" smtClean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000" dirty="0" smtClean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000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選擇起點行為</a:t>
            </a:r>
          </a:p>
          <a:p>
            <a:pPr marL="0" indent="0">
              <a:buNone/>
            </a:pPr>
            <a:r>
              <a:rPr lang="zh-TW" altLang="en-US" sz="2000" dirty="0" smtClean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000" dirty="0" smtClean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2000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計畫行為塑造的步驟</a:t>
            </a:r>
          </a:p>
          <a:p>
            <a:pPr marL="0" indent="0">
              <a:buNone/>
            </a:pPr>
            <a:r>
              <a:rPr lang="zh-TW" altLang="en-US" sz="2000" dirty="0" smtClean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000" dirty="0" smtClean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sz="2000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以合適速度前進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85133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šḻïďê-Rectangle 3">
            <a:extLst>
              <a:ext uri="{FF2B5EF4-FFF2-40B4-BE49-F238E27FC236}">
                <a16:creationId xmlns:a16="http://schemas.microsoft.com/office/drawing/2014/main" id="{26EE1414-BBF7-4B7D-9776-A78A7A516E2B}"/>
              </a:ext>
            </a:extLst>
          </p:cNvPr>
          <p:cNvSpPr/>
          <p:nvPr/>
        </p:nvSpPr>
        <p:spPr>
          <a:xfrm>
            <a:off x="611560" y="860161"/>
            <a:ext cx="8116366" cy="3799821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19628D22-78C1-4669-B81C-15C0088EA331}"/>
              </a:ext>
            </a:extLst>
          </p:cNvPr>
          <p:cNvGrpSpPr/>
          <p:nvPr/>
        </p:nvGrpSpPr>
        <p:grpSpPr>
          <a:xfrm>
            <a:off x="375165" y="339502"/>
            <a:ext cx="2412467" cy="1041318"/>
            <a:chOff x="539354" y="1257581"/>
            <a:chExt cx="2412467" cy="1041318"/>
          </a:xfrm>
          <a:solidFill>
            <a:schemeClr val="accent4"/>
          </a:solidFill>
        </p:grpSpPr>
        <p:sp>
          <p:nvSpPr>
            <p:cNvPr id="3" name="ïšḻïďê-Rectangle 2">
              <a:extLst>
                <a:ext uri="{FF2B5EF4-FFF2-40B4-BE49-F238E27FC236}">
                  <a16:creationId xmlns:a16="http://schemas.microsoft.com/office/drawing/2014/main" id="{7E536885-EB0B-4DA8-8F1C-F6A641E07C94}"/>
                </a:ext>
              </a:extLst>
            </p:cNvPr>
            <p:cNvSpPr/>
            <p:nvPr/>
          </p:nvSpPr>
          <p:spPr>
            <a:xfrm>
              <a:off x="539354" y="1257581"/>
              <a:ext cx="2412467" cy="10413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šḻïďê-文本框 10">
              <a:extLst>
                <a:ext uri="{FF2B5EF4-FFF2-40B4-BE49-F238E27FC236}">
                  <a16:creationId xmlns:a16="http://schemas.microsoft.com/office/drawing/2014/main" id="{725A3C14-6823-4F9A-AAAA-C97507D33946}"/>
                </a:ext>
              </a:extLst>
            </p:cNvPr>
            <p:cNvSpPr txBox="1"/>
            <p:nvPr/>
          </p:nvSpPr>
          <p:spPr bwMode="auto">
            <a:xfrm>
              <a:off x="888883" y="1593102"/>
              <a:ext cx="1733948" cy="370275"/>
            </a:xfrm>
            <a:prstGeom prst="rect">
              <a:avLst/>
            </a:prstGeom>
            <a:grpFill/>
          </p:spPr>
          <p:txBody>
            <a:bodyPr wrap="none" lIns="144000" tIns="0" rIns="144000" bIns="0" anchor="b" anchorCtr="0">
              <a:noAutofit/>
            </a:bodyPr>
            <a:lstStyle/>
            <a:p>
              <a:pPr algn="ctr">
                <a:defRPr/>
              </a:pPr>
              <a:r>
                <a:rPr lang="zh-TW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行為技能訓練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內容版面配置區 2"/>
          <p:cNvSpPr txBox="1">
            <a:spLocks/>
          </p:cNvSpPr>
          <p:nvPr/>
        </p:nvSpPr>
        <p:spPr>
          <a:xfrm>
            <a:off x="827584" y="1484784"/>
            <a:ext cx="7869560" cy="492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是一種包裹式的行為訓練模式，包含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指導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示範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演練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回饋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指導：引起學習動機，說明目標行為需要表現出來的行為表現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示範：教學者應示範如何表現出正確的目標技能</a:t>
            </a:r>
            <a:endParaRPr lang="en-US" altLang="zh-TW" sz="2000" dirty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演練：學習者將觀察到的示範行為有機會表現，又稱為動作再現</a:t>
            </a:r>
            <a:endParaRPr lang="en-US" altLang="zh-TW" sz="2000" dirty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回饋：演練後，立即提供回饋。</a:t>
            </a: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14568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šḻïďê-Rectangle 3">
            <a:extLst>
              <a:ext uri="{FF2B5EF4-FFF2-40B4-BE49-F238E27FC236}">
                <a16:creationId xmlns:a16="http://schemas.microsoft.com/office/drawing/2014/main" id="{26EE1414-BBF7-4B7D-9776-A78A7A516E2B}"/>
              </a:ext>
            </a:extLst>
          </p:cNvPr>
          <p:cNvSpPr/>
          <p:nvPr/>
        </p:nvSpPr>
        <p:spPr>
          <a:xfrm>
            <a:off x="611560" y="860161"/>
            <a:ext cx="8116366" cy="3799821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19628D22-78C1-4669-B81C-15C0088EA331}"/>
              </a:ext>
            </a:extLst>
          </p:cNvPr>
          <p:cNvGrpSpPr/>
          <p:nvPr/>
        </p:nvGrpSpPr>
        <p:grpSpPr>
          <a:xfrm>
            <a:off x="375165" y="339502"/>
            <a:ext cx="3260731" cy="1041318"/>
            <a:chOff x="539354" y="1257581"/>
            <a:chExt cx="2412467" cy="1041318"/>
          </a:xfrm>
          <a:solidFill>
            <a:schemeClr val="accent4"/>
          </a:solidFill>
        </p:grpSpPr>
        <p:sp>
          <p:nvSpPr>
            <p:cNvPr id="3" name="ïšḻïďê-Rectangle 2">
              <a:extLst>
                <a:ext uri="{FF2B5EF4-FFF2-40B4-BE49-F238E27FC236}">
                  <a16:creationId xmlns:a16="http://schemas.microsoft.com/office/drawing/2014/main" id="{7E536885-EB0B-4DA8-8F1C-F6A641E07C94}"/>
                </a:ext>
              </a:extLst>
            </p:cNvPr>
            <p:cNvSpPr/>
            <p:nvPr/>
          </p:nvSpPr>
          <p:spPr>
            <a:xfrm>
              <a:off x="539354" y="1257581"/>
              <a:ext cx="2412467" cy="10413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šḻïďê-文本框 10">
              <a:extLst>
                <a:ext uri="{FF2B5EF4-FFF2-40B4-BE49-F238E27FC236}">
                  <a16:creationId xmlns:a16="http://schemas.microsoft.com/office/drawing/2014/main" id="{725A3C14-6823-4F9A-AAAA-C97507D33946}"/>
                </a:ext>
              </a:extLst>
            </p:cNvPr>
            <p:cNvSpPr txBox="1"/>
            <p:nvPr/>
          </p:nvSpPr>
          <p:spPr bwMode="auto">
            <a:xfrm>
              <a:off x="888883" y="1593102"/>
              <a:ext cx="1733948" cy="370275"/>
            </a:xfrm>
            <a:prstGeom prst="rect">
              <a:avLst/>
            </a:prstGeom>
            <a:grpFill/>
          </p:spPr>
          <p:txBody>
            <a:bodyPr wrap="none" lIns="144000" tIns="0" rIns="144000" bIns="0" anchor="b" anchorCtr="0">
              <a:noAutofit/>
            </a:bodyPr>
            <a:lstStyle/>
            <a:p>
              <a:pPr algn="ctr">
                <a:defRPr/>
              </a:pPr>
              <a:r>
                <a:rPr lang="zh-TW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行為技能訓練之運用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內容版面配置區 2"/>
          <p:cNvSpPr txBox="1">
            <a:spLocks/>
          </p:cNvSpPr>
          <p:nvPr/>
        </p:nvSpPr>
        <p:spPr>
          <a:xfrm>
            <a:off x="992163" y="1630342"/>
            <a:ext cx="7355160" cy="3366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/>
                <a:cs typeface="+mn-cs"/>
              </a:rPr>
              <a:t>可被廣泛運用在不同年齡層與不同重要技能，例如：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/>
                <a:cs typeface="+mn-cs"/>
              </a:rPr>
              <a:t>安全技能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/>
                <a:cs typeface="+mn-cs"/>
              </a:rPr>
              <a:t>社交技能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/>
                <a:cs typeface="+mn-cs"/>
              </a:rPr>
              <a:t>專業人員實務培訓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874512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šḻïďê-Rectangle 3">
            <a:extLst>
              <a:ext uri="{FF2B5EF4-FFF2-40B4-BE49-F238E27FC236}">
                <a16:creationId xmlns:a16="http://schemas.microsoft.com/office/drawing/2014/main" id="{26EE1414-BBF7-4B7D-9776-A78A7A516E2B}"/>
              </a:ext>
            </a:extLst>
          </p:cNvPr>
          <p:cNvSpPr/>
          <p:nvPr/>
        </p:nvSpPr>
        <p:spPr>
          <a:xfrm>
            <a:off x="611560" y="860161"/>
            <a:ext cx="8116366" cy="3799821"/>
          </a:xfrm>
          <a:prstGeom prst="rect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19628D22-78C1-4669-B81C-15C0088EA331}"/>
              </a:ext>
            </a:extLst>
          </p:cNvPr>
          <p:cNvGrpSpPr/>
          <p:nvPr/>
        </p:nvGrpSpPr>
        <p:grpSpPr>
          <a:xfrm>
            <a:off x="375165" y="339502"/>
            <a:ext cx="2412467" cy="1041318"/>
            <a:chOff x="539354" y="1257581"/>
            <a:chExt cx="2412467" cy="1041318"/>
          </a:xfrm>
          <a:solidFill>
            <a:schemeClr val="accent5"/>
          </a:solidFill>
        </p:grpSpPr>
        <p:sp>
          <p:nvSpPr>
            <p:cNvPr id="3" name="ïšḻïďê-Rectangle 2">
              <a:extLst>
                <a:ext uri="{FF2B5EF4-FFF2-40B4-BE49-F238E27FC236}">
                  <a16:creationId xmlns:a16="http://schemas.microsoft.com/office/drawing/2014/main" id="{7E536885-EB0B-4DA8-8F1C-F6A641E07C94}"/>
                </a:ext>
              </a:extLst>
            </p:cNvPr>
            <p:cNvSpPr/>
            <p:nvPr/>
          </p:nvSpPr>
          <p:spPr>
            <a:xfrm>
              <a:off x="539354" y="1257581"/>
              <a:ext cx="2412467" cy="10413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šḻïďê-文本框 10">
              <a:extLst>
                <a:ext uri="{FF2B5EF4-FFF2-40B4-BE49-F238E27FC236}">
                  <a16:creationId xmlns:a16="http://schemas.microsoft.com/office/drawing/2014/main" id="{725A3C14-6823-4F9A-AAAA-C97507D33946}"/>
                </a:ext>
              </a:extLst>
            </p:cNvPr>
            <p:cNvSpPr txBox="1"/>
            <p:nvPr/>
          </p:nvSpPr>
          <p:spPr bwMode="auto">
            <a:xfrm>
              <a:off x="888883" y="1593102"/>
              <a:ext cx="1733948" cy="370275"/>
            </a:xfrm>
            <a:prstGeom prst="rect">
              <a:avLst/>
            </a:prstGeom>
            <a:grpFill/>
          </p:spPr>
          <p:txBody>
            <a:bodyPr wrap="none" lIns="144000" tIns="0" rIns="144000" bIns="0" anchor="b" anchorCtr="0">
              <a:noAutofit/>
            </a:bodyPr>
            <a:lstStyle/>
            <a:p>
              <a:pPr algn="ctr">
                <a:defRPr/>
              </a:pPr>
              <a:r>
                <a:rPr lang="zh-TW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行為連鎖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內容版面配置區 2"/>
          <p:cNvSpPr txBox="1">
            <a:spLocks/>
          </p:cNvSpPr>
          <p:nvPr/>
        </p:nvSpPr>
        <p:spPr>
          <a:xfrm>
            <a:off x="1115616" y="1600200"/>
            <a:ext cx="74991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定義：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將包含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多重步驟的行為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，經由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工作分析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成依序的步驟，學習者經由學習將多重刺激與反應連結成一個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行為連鎖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的歷程，是一種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習慣性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自動性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的複雜行為。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51533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šḻïďê-Rectangle 3">
            <a:extLst>
              <a:ext uri="{FF2B5EF4-FFF2-40B4-BE49-F238E27FC236}">
                <a16:creationId xmlns:a16="http://schemas.microsoft.com/office/drawing/2014/main" id="{26EE1414-BBF7-4B7D-9776-A78A7A516E2B}"/>
              </a:ext>
            </a:extLst>
          </p:cNvPr>
          <p:cNvSpPr/>
          <p:nvPr/>
        </p:nvSpPr>
        <p:spPr>
          <a:xfrm>
            <a:off x="611560" y="860161"/>
            <a:ext cx="8116366" cy="3799821"/>
          </a:xfrm>
          <a:prstGeom prst="rect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19628D22-78C1-4669-B81C-15C0088EA331}"/>
              </a:ext>
            </a:extLst>
          </p:cNvPr>
          <p:cNvGrpSpPr/>
          <p:nvPr/>
        </p:nvGrpSpPr>
        <p:grpSpPr>
          <a:xfrm>
            <a:off x="375165" y="339502"/>
            <a:ext cx="2412467" cy="1041318"/>
            <a:chOff x="539354" y="1257581"/>
            <a:chExt cx="2412467" cy="1041318"/>
          </a:xfrm>
          <a:solidFill>
            <a:schemeClr val="accent5"/>
          </a:solidFill>
        </p:grpSpPr>
        <p:sp>
          <p:nvSpPr>
            <p:cNvPr id="3" name="ïšḻïďê-Rectangle 2">
              <a:extLst>
                <a:ext uri="{FF2B5EF4-FFF2-40B4-BE49-F238E27FC236}">
                  <a16:creationId xmlns:a16="http://schemas.microsoft.com/office/drawing/2014/main" id="{7E536885-EB0B-4DA8-8F1C-F6A641E07C94}"/>
                </a:ext>
              </a:extLst>
            </p:cNvPr>
            <p:cNvSpPr/>
            <p:nvPr/>
          </p:nvSpPr>
          <p:spPr>
            <a:xfrm>
              <a:off x="539354" y="1257581"/>
              <a:ext cx="2412467" cy="10413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šḻïďê-文本框 10">
              <a:extLst>
                <a:ext uri="{FF2B5EF4-FFF2-40B4-BE49-F238E27FC236}">
                  <a16:creationId xmlns:a16="http://schemas.microsoft.com/office/drawing/2014/main" id="{725A3C14-6823-4F9A-AAAA-C97507D33946}"/>
                </a:ext>
              </a:extLst>
            </p:cNvPr>
            <p:cNvSpPr txBox="1"/>
            <p:nvPr/>
          </p:nvSpPr>
          <p:spPr bwMode="auto">
            <a:xfrm>
              <a:off x="888883" y="1593102"/>
              <a:ext cx="1733948" cy="370275"/>
            </a:xfrm>
            <a:prstGeom prst="rect">
              <a:avLst/>
            </a:prstGeom>
            <a:grpFill/>
          </p:spPr>
          <p:txBody>
            <a:bodyPr wrap="none" lIns="144000" tIns="0" rIns="144000" bIns="0" anchor="b" anchorCtr="0">
              <a:noAutofit/>
            </a:bodyPr>
            <a:lstStyle/>
            <a:p>
              <a:pPr algn="ctr">
                <a:defRPr/>
              </a:pPr>
              <a:r>
                <a:rPr lang="zh-TW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行為連鎖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內容版面配置區 2"/>
          <p:cNvSpPr txBox="1">
            <a:spLocks/>
          </p:cNvSpPr>
          <p:nvPr/>
        </p:nvSpPr>
        <p:spPr>
          <a:xfrm>
            <a:off x="981894" y="1600201"/>
            <a:ext cx="7375698" cy="33478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/>
              </a:rPr>
              <a:t>進行行為連鎖訓練前，需要先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/>
              </a:rPr>
              <a:t>....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/>
              </a:rPr>
              <a:t>完成工作分析並驗證：將複雜技能分解成較小的、依序的、可個別單獨執行的單位。</a:t>
            </a:r>
            <a:endParaRPr lang="en-US" altLang="zh-TW" sz="2400" noProof="0" dirty="0" smtClean="0">
              <a:solidFill>
                <a:sysClr val="windowText" lastClr="000000"/>
              </a:solidFill>
              <a:latin typeface="Calibri"/>
              <a:ea typeface="新細明體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endParaRPr kumimoji="0" lang="en-US" altLang="zh-TW" sz="9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/>
              </a:rPr>
              <a:t>評量精熟程度：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/>
              </a:rPr>
              <a:t>a.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/>
              </a:rPr>
              <a:t>單一機會法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/>
              </a:rPr>
              <a:t>                                     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/>
              </a:rPr>
              <a:t>b.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/>
              </a:rPr>
              <a:t>多重機會法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/>
                <a:cs typeface="+mn-cs"/>
              </a:rPr>
              <a:t>      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621147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šḻïďê-Rectangle 3">
            <a:extLst>
              <a:ext uri="{FF2B5EF4-FFF2-40B4-BE49-F238E27FC236}">
                <a16:creationId xmlns:a16="http://schemas.microsoft.com/office/drawing/2014/main" id="{26EE1414-BBF7-4B7D-9776-A78A7A516E2B}"/>
              </a:ext>
            </a:extLst>
          </p:cNvPr>
          <p:cNvSpPr/>
          <p:nvPr/>
        </p:nvSpPr>
        <p:spPr>
          <a:xfrm>
            <a:off x="611560" y="860161"/>
            <a:ext cx="8116366" cy="3799821"/>
          </a:xfrm>
          <a:prstGeom prst="rect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19628D22-78C1-4669-B81C-15C0088EA331}"/>
              </a:ext>
            </a:extLst>
          </p:cNvPr>
          <p:cNvGrpSpPr/>
          <p:nvPr/>
        </p:nvGrpSpPr>
        <p:grpSpPr>
          <a:xfrm>
            <a:off x="375165" y="339502"/>
            <a:ext cx="3260731" cy="1041318"/>
            <a:chOff x="539354" y="1257581"/>
            <a:chExt cx="2412467" cy="1041318"/>
          </a:xfrm>
          <a:solidFill>
            <a:schemeClr val="accent5"/>
          </a:solidFill>
        </p:grpSpPr>
        <p:sp>
          <p:nvSpPr>
            <p:cNvPr id="3" name="ïšḻïďê-Rectangle 2">
              <a:extLst>
                <a:ext uri="{FF2B5EF4-FFF2-40B4-BE49-F238E27FC236}">
                  <a16:creationId xmlns:a16="http://schemas.microsoft.com/office/drawing/2014/main" id="{7E536885-EB0B-4DA8-8F1C-F6A641E07C94}"/>
                </a:ext>
              </a:extLst>
            </p:cNvPr>
            <p:cNvSpPr/>
            <p:nvPr/>
          </p:nvSpPr>
          <p:spPr>
            <a:xfrm>
              <a:off x="539354" y="1257581"/>
              <a:ext cx="2412467" cy="10413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šḻïďê-文本框 10">
              <a:extLst>
                <a:ext uri="{FF2B5EF4-FFF2-40B4-BE49-F238E27FC236}">
                  <a16:creationId xmlns:a16="http://schemas.microsoft.com/office/drawing/2014/main" id="{725A3C14-6823-4F9A-AAAA-C97507D33946}"/>
                </a:ext>
              </a:extLst>
            </p:cNvPr>
            <p:cNvSpPr txBox="1"/>
            <p:nvPr/>
          </p:nvSpPr>
          <p:spPr bwMode="auto">
            <a:xfrm>
              <a:off x="888883" y="1593102"/>
              <a:ext cx="1733948" cy="370275"/>
            </a:xfrm>
            <a:prstGeom prst="rect">
              <a:avLst/>
            </a:prstGeom>
            <a:grpFill/>
          </p:spPr>
          <p:txBody>
            <a:bodyPr wrap="none" lIns="144000" tIns="0" rIns="144000" bIns="0" anchor="b" anchorCtr="0">
              <a:noAutofit/>
            </a:bodyPr>
            <a:lstStyle/>
            <a:p>
              <a:pPr algn="ctr">
                <a:defRPr/>
              </a:pPr>
              <a:r>
                <a:rPr lang="zh-TW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教導行為連鎖的方式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內容版面配置區 2"/>
          <p:cNvSpPr txBox="1">
            <a:spLocks/>
          </p:cNvSpPr>
          <p:nvPr/>
        </p:nvSpPr>
        <p:spPr>
          <a:xfrm>
            <a:off x="740135" y="1592959"/>
            <a:ext cx="7859216" cy="3931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順向連鎖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：從第一步驟開始教，精熟第一步驟後，下階段教學從第一步驟開始，導入第二步驟。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endParaRPr kumimoji="0" lang="en-US" altLang="zh-TW" sz="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逆向連鎖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：從最後一個步驟開始建立。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endParaRPr kumimoji="0" lang="en-US" altLang="zh-TW" sz="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跳躍式逆向連鎖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：逆向跳躍步驟，以減少全部訓練的時間。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31205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A1A0CEFD-7C95-4981-98A9-26D1FBB1B4EF}"/>
              </a:ext>
            </a:extLst>
          </p:cNvPr>
          <p:cNvGrpSpPr/>
          <p:nvPr/>
        </p:nvGrpSpPr>
        <p:grpSpPr>
          <a:xfrm>
            <a:off x="539552" y="1381876"/>
            <a:ext cx="3394663" cy="2376265"/>
            <a:chOff x="55613" y="1159675"/>
            <a:chExt cx="3868884" cy="2708220"/>
          </a:xfrm>
        </p:grpSpPr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B9567747-53E8-4550-8A67-D20BDAC610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13" y="1159675"/>
              <a:ext cx="3868884" cy="2708220"/>
            </a:xfrm>
            <a:prstGeom prst="rect">
              <a:avLst/>
            </a:prstGeom>
          </p:spPr>
        </p:pic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3355A9EC-ACE3-4BE2-9D37-173CC1F7D8E4}"/>
                </a:ext>
              </a:extLst>
            </p:cNvPr>
            <p:cNvSpPr txBox="1"/>
            <p:nvPr/>
          </p:nvSpPr>
          <p:spPr>
            <a:xfrm>
              <a:off x="958353" y="2109007"/>
              <a:ext cx="2334532" cy="7366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600" b="1" dirty="0">
                  <a:solidFill>
                    <a:schemeClr val="bg1"/>
                  </a:solidFill>
                  <a:cs typeface="+mn-ea"/>
                  <a:sym typeface="+mn-lt"/>
                </a:rPr>
                <a:t>PART 02</a:t>
              </a:r>
              <a:endParaRPr lang="zh-CN" altLang="en-US" sz="3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文本框 15"/>
          <p:cNvSpPr txBox="1"/>
          <p:nvPr/>
        </p:nvSpPr>
        <p:spPr>
          <a:xfrm>
            <a:off x="4137624" y="2246842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減少</a:t>
            </a:r>
            <a:r>
              <a:rPr lang="zh-TW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行為策略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55661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ïṣḷïḑé"/>
          <p:cNvSpPr/>
          <p:nvPr/>
        </p:nvSpPr>
        <p:spPr>
          <a:xfrm>
            <a:off x="1040044" y="1800893"/>
            <a:ext cx="2328794" cy="2222947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zh-TW" altLang="en-US" dirty="0"/>
              <a:t>減少</a:t>
            </a:r>
            <a:r>
              <a:rPr lang="zh-TW" altLang="en-US" dirty="0" smtClean="0"/>
              <a:t>行為的</a:t>
            </a:r>
            <a:r>
              <a:rPr lang="en-US" altLang="zh-TW" dirty="0" smtClean="0"/>
              <a:t>2</a:t>
            </a:r>
            <a:r>
              <a:rPr lang="zh-TW" altLang="en-US" dirty="0" smtClean="0"/>
              <a:t>個</a:t>
            </a:r>
            <a:r>
              <a:rPr lang="zh-TW" altLang="en-US" dirty="0"/>
              <a:t>策略</a:t>
            </a:r>
            <a:endParaRPr lang="zh-CN" altLang="en-US" dirty="0"/>
          </a:p>
        </p:txBody>
      </p:sp>
      <p:sp>
        <p:nvSpPr>
          <p:cNvPr id="28" name="ïşḷîḑê"/>
          <p:cNvSpPr/>
          <p:nvPr/>
        </p:nvSpPr>
        <p:spPr>
          <a:xfrm>
            <a:off x="4261821" y="1818703"/>
            <a:ext cx="1933522" cy="608271"/>
          </a:xfrm>
          <a:prstGeom prst="rect">
            <a:avLst/>
          </a:prstGeom>
        </p:spPr>
        <p:txBody>
          <a:bodyPr wrap="none" lIns="90000" tIns="46800" rIns="90000" bIns="46800" anchor="b">
            <a:noAutofit/>
          </a:bodyPr>
          <a:lstStyle/>
          <a:p>
            <a:pPr lvl="0" defTabSz="914378">
              <a:spcBef>
                <a:spcPct val="0"/>
              </a:spcBef>
              <a:defRPr/>
            </a:pPr>
            <a:r>
              <a:rPr lang="zh-TW" altLang="en-US" sz="3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消弱</a:t>
            </a:r>
            <a:endParaRPr lang="zh-CN" altLang="en-US" sz="3200" b="1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6" name="íşļîḍe"/>
          <p:cNvSpPr/>
          <p:nvPr/>
        </p:nvSpPr>
        <p:spPr>
          <a:xfrm>
            <a:off x="4409459" y="3027379"/>
            <a:ext cx="1933522" cy="617617"/>
          </a:xfrm>
          <a:prstGeom prst="rect">
            <a:avLst/>
          </a:prstGeom>
        </p:spPr>
        <p:txBody>
          <a:bodyPr wrap="none" lIns="90000" tIns="46800" rIns="90000" bIns="46800" anchor="b">
            <a:normAutofit/>
          </a:bodyPr>
          <a:lstStyle/>
          <a:p>
            <a:pPr lvl="0" defTabSz="914378">
              <a:spcBef>
                <a:spcPct val="0"/>
              </a:spcBef>
              <a:defRPr/>
            </a:pPr>
            <a:r>
              <a:rPr lang="zh-TW" altLang="en-US" sz="3200" b="1" dirty="0"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區別性增強</a:t>
            </a:r>
            <a:endParaRPr lang="zh-CN" altLang="en-US" sz="3200" b="1" dirty="0">
              <a:solidFill>
                <a:schemeClr val="accent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283086" y="1810950"/>
            <a:ext cx="728329" cy="728330"/>
            <a:chOff x="2536629" y="1233491"/>
            <a:chExt cx="728329" cy="728330"/>
          </a:xfrm>
        </p:grpSpPr>
        <p:sp>
          <p:nvSpPr>
            <p:cNvPr id="6" name="iṣľïḍê"/>
            <p:cNvSpPr/>
            <p:nvPr/>
          </p:nvSpPr>
          <p:spPr>
            <a:xfrm>
              <a:off x="2536629" y="1233491"/>
              <a:ext cx="728329" cy="72833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îṩľidé"/>
            <p:cNvSpPr/>
            <p:nvPr/>
          </p:nvSpPr>
          <p:spPr>
            <a:xfrm>
              <a:off x="2656225" y="1355099"/>
              <a:ext cx="485113" cy="485114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en-US" altLang="zh-CN" sz="2800"/>
                <a:t>1</a:t>
              </a:r>
              <a:endParaRPr lang="en-US" altLang="zh-CN" sz="2800" dirty="0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3590236" y="3027379"/>
            <a:ext cx="638006" cy="617618"/>
            <a:chOff x="3287727" y="1916521"/>
            <a:chExt cx="577276" cy="577277"/>
          </a:xfrm>
        </p:grpSpPr>
        <p:sp>
          <p:nvSpPr>
            <p:cNvPr id="7" name="iṣḷíďé"/>
            <p:cNvSpPr/>
            <p:nvPr/>
          </p:nvSpPr>
          <p:spPr>
            <a:xfrm>
              <a:off x="3287727" y="1916521"/>
              <a:ext cx="577276" cy="57727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iṥḻiḓe"/>
            <p:cNvSpPr/>
            <p:nvPr/>
          </p:nvSpPr>
          <p:spPr>
            <a:xfrm>
              <a:off x="3384023" y="2012817"/>
              <a:ext cx="384684" cy="384684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55000" lnSpcReduction="20000"/>
            </a:bodyPr>
            <a:lstStyle/>
            <a:p>
              <a:pPr algn="ctr"/>
              <a:r>
                <a:rPr lang="en-US" altLang="zh-CN" sz="2800"/>
                <a:t>2</a:t>
              </a:r>
              <a:endParaRPr lang="en-US" altLang="zh-CN" sz="2800" dirty="0"/>
            </a:p>
          </p:txBody>
        </p:sp>
      </p:grpSp>
      <p:cxnSp>
        <p:nvCxnSpPr>
          <p:cNvPr id="18" name="直接连接符 17"/>
          <p:cNvCxnSpPr/>
          <p:nvPr/>
        </p:nvCxnSpPr>
        <p:spPr>
          <a:xfrm>
            <a:off x="4190456" y="2472436"/>
            <a:ext cx="3597286" cy="0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486519" y="3723878"/>
            <a:ext cx="3597286" cy="0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156ED6C1-493E-46D5-86F4-AC2887D8A02E}"/>
              </a:ext>
            </a:extLst>
          </p:cNvPr>
          <p:cNvSpPr txBox="1">
            <a:spLocks/>
          </p:cNvSpPr>
          <p:nvPr/>
        </p:nvSpPr>
        <p:spPr>
          <a:xfrm>
            <a:off x="330424" y="125814"/>
            <a:ext cx="2489967" cy="49019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TW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ea"/>
                <a:sym typeface="+mn-lt"/>
              </a:rPr>
              <a:t>減少</a:t>
            </a:r>
            <a:r>
              <a:rPr lang="zh-TW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ea"/>
                <a:sym typeface="+mn-lt"/>
              </a:rPr>
              <a:t>行為</a:t>
            </a:r>
            <a:r>
              <a:rPr lang="zh-TW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ea"/>
                <a:sym typeface="+mn-lt"/>
              </a:rPr>
              <a:t>策略</a:t>
            </a:r>
            <a:endParaRPr lang="en-GB" altLang="zh-CN" sz="2000" b="1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190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šḻïďê-Rectangle 3">
            <a:extLst>
              <a:ext uri="{FF2B5EF4-FFF2-40B4-BE49-F238E27FC236}">
                <a16:creationId xmlns:a16="http://schemas.microsoft.com/office/drawing/2014/main" id="{26EE1414-BBF7-4B7D-9776-A78A7A516E2B}"/>
              </a:ext>
            </a:extLst>
          </p:cNvPr>
          <p:cNvSpPr/>
          <p:nvPr/>
        </p:nvSpPr>
        <p:spPr>
          <a:xfrm>
            <a:off x="714426" y="860161"/>
            <a:ext cx="7818014" cy="3943837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19628D22-78C1-4669-B81C-15C0088EA331}"/>
              </a:ext>
            </a:extLst>
          </p:cNvPr>
          <p:cNvGrpSpPr/>
          <p:nvPr/>
        </p:nvGrpSpPr>
        <p:grpSpPr>
          <a:xfrm>
            <a:off x="375165" y="339502"/>
            <a:ext cx="2412467" cy="1041318"/>
            <a:chOff x="539354" y="1257581"/>
            <a:chExt cx="2412467" cy="1041318"/>
          </a:xfrm>
          <a:solidFill>
            <a:schemeClr val="accent6"/>
          </a:solidFill>
        </p:grpSpPr>
        <p:sp>
          <p:nvSpPr>
            <p:cNvPr id="3" name="ïšḻïďê-Rectangle 2">
              <a:extLst>
                <a:ext uri="{FF2B5EF4-FFF2-40B4-BE49-F238E27FC236}">
                  <a16:creationId xmlns:a16="http://schemas.microsoft.com/office/drawing/2014/main" id="{7E536885-EB0B-4DA8-8F1C-F6A641E07C94}"/>
                </a:ext>
              </a:extLst>
            </p:cNvPr>
            <p:cNvSpPr/>
            <p:nvPr/>
          </p:nvSpPr>
          <p:spPr>
            <a:xfrm>
              <a:off x="539354" y="1257581"/>
              <a:ext cx="2412467" cy="10413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šḻïďê-文本框 10">
              <a:extLst>
                <a:ext uri="{FF2B5EF4-FFF2-40B4-BE49-F238E27FC236}">
                  <a16:creationId xmlns:a16="http://schemas.microsoft.com/office/drawing/2014/main" id="{725A3C14-6823-4F9A-AAAA-C97507D33946}"/>
                </a:ext>
              </a:extLst>
            </p:cNvPr>
            <p:cNvSpPr txBox="1"/>
            <p:nvPr/>
          </p:nvSpPr>
          <p:spPr bwMode="auto">
            <a:xfrm>
              <a:off x="888883" y="1593102"/>
              <a:ext cx="1733948" cy="370275"/>
            </a:xfrm>
            <a:prstGeom prst="rect">
              <a:avLst/>
            </a:prstGeom>
            <a:grpFill/>
          </p:spPr>
          <p:txBody>
            <a:bodyPr wrap="none" lIns="144000" tIns="0" rIns="144000" bIns="0" anchor="b" anchorCtr="0">
              <a:noAutofit/>
            </a:bodyPr>
            <a:lstStyle/>
            <a:p>
              <a:pPr algn="ctr">
                <a:defRPr/>
              </a:pPr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消弱</a:t>
              </a:r>
            </a:p>
          </p:txBody>
        </p:sp>
      </p:grpSp>
      <p:sp>
        <p:nvSpPr>
          <p:cNvPr id="15" name="ïšḻïďê-文本框 16">
            <a:extLst>
              <a:ext uri="{FF2B5EF4-FFF2-40B4-BE49-F238E27FC236}">
                <a16:creationId xmlns:a16="http://schemas.microsoft.com/office/drawing/2014/main" id="{6136AF3C-31A8-4DA1-9ACD-41D85093FEE2}"/>
              </a:ext>
            </a:extLst>
          </p:cNvPr>
          <p:cNvSpPr txBox="1"/>
          <p:nvPr/>
        </p:nvSpPr>
        <p:spPr bwMode="auto">
          <a:xfrm>
            <a:off x="1115617" y="1575286"/>
            <a:ext cx="6768752" cy="3024336"/>
          </a:xfrm>
          <a:prstGeom prst="rect">
            <a:avLst/>
          </a:prstGeom>
          <a:noFill/>
        </p:spPr>
        <p:txBody>
          <a:bodyPr wrap="none" lIns="144000" tIns="0" rIns="144000" bIns="0" anchor="b" anchorCtr="0">
            <a:normAutofit/>
          </a:bodyPr>
          <a:lstStyle/>
          <a:p>
            <a:pPr algn="ctr">
              <a:defRPr/>
            </a:pPr>
            <a:endParaRPr lang="zh-CN" altLang="en-US" sz="1600" b="1" dirty="0">
              <a:cs typeface="+mn-ea"/>
              <a:sym typeface="+mn-lt"/>
            </a:endParaRPr>
          </a:p>
        </p:txBody>
      </p:sp>
      <p:sp>
        <p:nvSpPr>
          <p:cNvPr id="26" name="內容版面配置區 2"/>
          <p:cNvSpPr txBox="1">
            <a:spLocks/>
          </p:cNvSpPr>
          <p:nvPr/>
        </p:nvSpPr>
        <p:spPr>
          <a:xfrm>
            <a:off x="1115616" y="1669157"/>
            <a:ext cx="6912767" cy="31348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50000"/>
              </a:lnSpc>
            </a:pPr>
            <a:r>
              <a:rPr lang="zh-TW" altLang="en-US" sz="2800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定義：某一行為在某特定情境下，之前曾被增強，現在在行為之後沒有呈現增強物，便降低未來反應頻率的行為過程。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056480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šḻïďê-Rectangle 3">
            <a:extLst>
              <a:ext uri="{FF2B5EF4-FFF2-40B4-BE49-F238E27FC236}">
                <a16:creationId xmlns:a16="http://schemas.microsoft.com/office/drawing/2014/main" id="{26EE1414-BBF7-4B7D-9776-A78A7A516E2B}"/>
              </a:ext>
            </a:extLst>
          </p:cNvPr>
          <p:cNvSpPr/>
          <p:nvPr/>
        </p:nvSpPr>
        <p:spPr>
          <a:xfrm>
            <a:off x="714426" y="860161"/>
            <a:ext cx="7818014" cy="3943837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19628D22-78C1-4669-B81C-15C0088EA331}"/>
              </a:ext>
            </a:extLst>
          </p:cNvPr>
          <p:cNvGrpSpPr/>
          <p:nvPr/>
        </p:nvGrpSpPr>
        <p:grpSpPr>
          <a:xfrm>
            <a:off x="375165" y="339502"/>
            <a:ext cx="2412467" cy="1041318"/>
            <a:chOff x="539354" y="1257581"/>
            <a:chExt cx="2412467" cy="1041318"/>
          </a:xfrm>
          <a:solidFill>
            <a:schemeClr val="accent6"/>
          </a:solidFill>
        </p:grpSpPr>
        <p:sp>
          <p:nvSpPr>
            <p:cNvPr id="3" name="ïšḻïďê-Rectangle 2">
              <a:extLst>
                <a:ext uri="{FF2B5EF4-FFF2-40B4-BE49-F238E27FC236}">
                  <a16:creationId xmlns:a16="http://schemas.microsoft.com/office/drawing/2014/main" id="{7E536885-EB0B-4DA8-8F1C-F6A641E07C94}"/>
                </a:ext>
              </a:extLst>
            </p:cNvPr>
            <p:cNvSpPr/>
            <p:nvPr/>
          </p:nvSpPr>
          <p:spPr>
            <a:xfrm>
              <a:off x="539354" y="1257581"/>
              <a:ext cx="2412467" cy="10413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šḻïďê-文本框 10">
              <a:extLst>
                <a:ext uri="{FF2B5EF4-FFF2-40B4-BE49-F238E27FC236}">
                  <a16:creationId xmlns:a16="http://schemas.microsoft.com/office/drawing/2014/main" id="{725A3C14-6823-4F9A-AAAA-C97507D33946}"/>
                </a:ext>
              </a:extLst>
            </p:cNvPr>
            <p:cNvSpPr txBox="1"/>
            <p:nvPr/>
          </p:nvSpPr>
          <p:spPr bwMode="auto">
            <a:xfrm>
              <a:off x="888883" y="1593102"/>
              <a:ext cx="1733948" cy="370275"/>
            </a:xfrm>
            <a:prstGeom prst="rect">
              <a:avLst/>
            </a:prstGeom>
            <a:grpFill/>
          </p:spPr>
          <p:txBody>
            <a:bodyPr wrap="none" lIns="144000" tIns="0" rIns="144000" bIns="0" anchor="b" anchorCtr="0">
              <a:noAutofit/>
            </a:bodyPr>
            <a:lstStyle/>
            <a:p>
              <a:pPr algn="ctr">
                <a:defRPr/>
              </a:pPr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消弱的程序</a:t>
              </a:r>
            </a:p>
          </p:txBody>
        </p:sp>
      </p:grpSp>
      <p:sp>
        <p:nvSpPr>
          <p:cNvPr id="8" name="內容版面配置區 2"/>
          <p:cNvSpPr txBox="1">
            <a:spLocks/>
          </p:cNvSpPr>
          <p:nvPr/>
        </p:nvSpPr>
        <p:spPr>
          <a:xfrm>
            <a:off x="1053864" y="1563638"/>
            <a:ext cx="7262551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消弱的程序依增強方式不同，可分為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....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行為是由正增強所維持的消弱：個體行為之後，正增強物沒有出現。</a:t>
            </a:r>
            <a:endParaRPr lang="en-US" altLang="zh-TW" sz="2000" dirty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endParaRPr kumimoji="0" lang="en-US" altLang="zh-TW" sz="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行為是由負增強所維持的消弱：原行為之後能脫逃嫌惡刺激，現在無法脫逃。又稱為逃脫消弱。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endParaRPr kumimoji="0" lang="en-US" altLang="zh-TW" sz="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行為是由自動增強所維持的消弱：改變行為的感官感覺，以至於行為減少。又稱為感官消弱。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65712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4137625" y="2214844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增加行為策略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9851FC04-4BFB-4454-80EB-631B7FD93E33}"/>
              </a:ext>
            </a:extLst>
          </p:cNvPr>
          <p:cNvGrpSpPr/>
          <p:nvPr/>
        </p:nvGrpSpPr>
        <p:grpSpPr>
          <a:xfrm>
            <a:off x="539552" y="1381876"/>
            <a:ext cx="3394663" cy="2376265"/>
            <a:chOff x="55613" y="1159675"/>
            <a:chExt cx="3868884" cy="2708220"/>
          </a:xfrm>
        </p:grpSpPr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162C605E-DA88-4350-9FA9-D7916761CB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13" y="1159675"/>
              <a:ext cx="3868884" cy="2708220"/>
            </a:xfrm>
            <a:prstGeom prst="rect">
              <a:avLst/>
            </a:prstGeom>
          </p:spPr>
        </p:pic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939F5A18-3FB1-4360-8BF7-2F9330E54352}"/>
                </a:ext>
              </a:extLst>
            </p:cNvPr>
            <p:cNvSpPr txBox="1"/>
            <p:nvPr/>
          </p:nvSpPr>
          <p:spPr>
            <a:xfrm>
              <a:off x="958353" y="2109007"/>
              <a:ext cx="2334532" cy="7366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600" b="1" dirty="0">
                  <a:solidFill>
                    <a:schemeClr val="bg1"/>
                  </a:solidFill>
                  <a:cs typeface="+mn-ea"/>
                  <a:sym typeface="+mn-lt"/>
                </a:rPr>
                <a:t>PART 01</a:t>
              </a:r>
              <a:endParaRPr lang="zh-CN" altLang="en-US" sz="3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7288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šḻïďê-Rectangle 3">
            <a:extLst>
              <a:ext uri="{FF2B5EF4-FFF2-40B4-BE49-F238E27FC236}">
                <a16:creationId xmlns:a16="http://schemas.microsoft.com/office/drawing/2014/main" id="{26EE1414-BBF7-4B7D-9776-A78A7A516E2B}"/>
              </a:ext>
            </a:extLst>
          </p:cNvPr>
          <p:cNvSpPr/>
          <p:nvPr/>
        </p:nvSpPr>
        <p:spPr>
          <a:xfrm>
            <a:off x="714426" y="860161"/>
            <a:ext cx="7818014" cy="3943837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19628D22-78C1-4669-B81C-15C0088EA331}"/>
              </a:ext>
            </a:extLst>
          </p:cNvPr>
          <p:cNvGrpSpPr/>
          <p:nvPr/>
        </p:nvGrpSpPr>
        <p:grpSpPr>
          <a:xfrm>
            <a:off x="375165" y="339502"/>
            <a:ext cx="2684667" cy="1041318"/>
            <a:chOff x="539354" y="1257581"/>
            <a:chExt cx="2412467" cy="1041318"/>
          </a:xfrm>
          <a:solidFill>
            <a:schemeClr val="accent6"/>
          </a:solidFill>
        </p:grpSpPr>
        <p:sp>
          <p:nvSpPr>
            <p:cNvPr id="3" name="ïšḻïďê-Rectangle 2">
              <a:extLst>
                <a:ext uri="{FF2B5EF4-FFF2-40B4-BE49-F238E27FC236}">
                  <a16:creationId xmlns:a16="http://schemas.microsoft.com/office/drawing/2014/main" id="{7E536885-EB0B-4DA8-8F1C-F6A641E07C94}"/>
                </a:ext>
              </a:extLst>
            </p:cNvPr>
            <p:cNvSpPr/>
            <p:nvPr/>
          </p:nvSpPr>
          <p:spPr>
            <a:xfrm>
              <a:off x="539354" y="1257581"/>
              <a:ext cx="2412467" cy="10413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šḻïďê-文本框 10">
              <a:extLst>
                <a:ext uri="{FF2B5EF4-FFF2-40B4-BE49-F238E27FC236}">
                  <a16:creationId xmlns:a16="http://schemas.microsoft.com/office/drawing/2014/main" id="{725A3C14-6823-4F9A-AAAA-C97507D33946}"/>
                </a:ext>
              </a:extLst>
            </p:cNvPr>
            <p:cNvSpPr txBox="1"/>
            <p:nvPr/>
          </p:nvSpPr>
          <p:spPr bwMode="auto">
            <a:xfrm>
              <a:off x="888883" y="1593102"/>
              <a:ext cx="1733948" cy="370275"/>
            </a:xfrm>
            <a:prstGeom prst="rect">
              <a:avLst/>
            </a:prstGeom>
            <a:grpFill/>
          </p:spPr>
          <p:txBody>
            <a:bodyPr wrap="none" lIns="144000" tIns="0" rIns="144000" bIns="0" anchor="b" anchorCtr="0">
              <a:noAutofit/>
            </a:bodyPr>
            <a:lstStyle/>
            <a:p>
              <a:pPr algn="ctr">
                <a:defRPr/>
              </a:pPr>
              <a:r>
                <a:rPr lang="zh-TW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消弱可能的結果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內容版面配置區 2"/>
          <p:cNvSpPr txBox="1">
            <a:spLocks/>
          </p:cNvSpPr>
          <p:nvPr/>
        </p:nvSpPr>
        <p:spPr>
          <a:xfrm>
            <a:off x="1233885" y="1635646"/>
            <a:ext cx="6779096" cy="3329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/>
                <a:cs typeface="+mn-cs"/>
              </a:rPr>
              <a:t>頻率或強度逐漸減少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新細明體"/>
                <a:cs typeface="+mn-cs"/>
              </a:rPr>
              <a:t>消弱暴增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/>
                <a:cs typeface="+mn-cs"/>
              </a:rPr>
              <a:t>初期可能引發情緒性行為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/>
                <a:cs typeface="+mn-cs"/>
              </a:rPr>
              <a:t>自發性恢復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43801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šḻïďê-Rectangle 3">
            <a:extLst>
              <a:ext uri="{FF2B5EF4-FFF2-40B4-BE49-F238E27FC236}">
                <a16:creationId xmlns:a16="http://schemas.microsoft.com/office/drawing/2014/main" id="{26EE1414-BBF7-4B7D-9776-A78A7A516E2B}"/>
              </a:ext>
            </a:extLst>
          </p:cNvPr>
          <p:cNvSpPr/>
          <p:nvPr/>
        </p:nvSpPr>
        <p:spPr>
          <a:xfrm>
            <a:off x="714426" y="860161"/>
            <a:ext cx="7818014" cy="3943837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19628D22-78C1-4669-B81C-15C0088EA331}"/>
              </a:ext>
            </a:extLst>
          </p:cNvPr>
          <p:cNvGrpSpPr/>
          <p:nvPr/>
        </p:nvGrpSpPr>
        <p:grpSpPr>
          <a:xfrm>
            <a:off x="375165" y="339502"/>
            <a:ext cx="3404747" cy="1041318"/>
            <a:chOff x="539354" y="1257581"/>
            <a:chExt cx="2412467" cy="1041318"/>
          </a:xfrm>
          <a:solidFill>
            <a:schemeClr val="accent6"/>
          </a:solidFill>
        </p:grpSpPr>
        <p:sp>
          <p:nvSpPr>
            <p:cNvPr id="3" name="ïšḻïďê-Rectangle 2">
              <a:extLst>
                <a:ext uri="{FF2B5EF4-FFF2-40B4-BE49-F238E27FC236}">
                  <a16:creationId xmlns:a16="http://schemas.microsoft.com/office/drawing/2014/main" id="{7E536885-EB0B-4DA8-8F1C-F6A641E07C94}"/>
                </a:ext>
              </a:extLst>
            </p:cNvPr>
            <p:cNvSpPr/>
            <p:nvPr/>
          </p:nvSpPr>
          <p:spPr>
            <a:xfrm>
              <a:off x="539354" y="1257581"/>
              <a:ext cx="2412467" cy="10413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šḻïďê-文本框 10">
              <a:extLst>
                <a:ext uri="{FF2B5EF4-FFF2-40B4-BE49-F238E27FC236}">
                  <a16:creationId xmlns:a16="http://schemas.microsoft.com/office/drawing/2014/main" id="{725A3C14-6823-4F9A-AAAA-C97507D33946}"/>
                </a:ext>
              </a:extLst>
            </p:cNvPr>
            <p:cNvSpPr txBox="1"/>
            <p:nvPr/>
          </p:nvSpPr>
          <p:spPr bwMode="auto">
            <a:xfrm>
              <a:off x="888883" y="1593102"/>
              <a:ext cx="1733948" cy="370275"/>
            </a:xfrm>
            <a:prstGeom prst="rect">
              <a:avLst/>
            </a:prstGeom>
            <a:grpFill/>
          </p:spPr>
          <p:txBody>
            <a:bodyPr wrap="none" lIns="144000" tIns="0" rIns="144000" bIns="0" anchor="b" anchorCtr="0">
              <a:noAutofit/>
            </a:bodyPr>
            <a:lstStyle/>
            <a:p>
              <a:pPr algn="ctr">
                <a:defRPr/>
              </a:pPr>
              <a:r>
                <a:rPr lang="zh-TW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有效運用消弱的方針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內容版面配置區 2"/>
          <p:cNvSpPr txBox="1">
            <a:spLocks/>
          </p:cNvSpPr>
          <p:nvPr/>
        </p:nvSpPr>
        <p:spPr>
          <a:xfrm>
            <a:off x="868460" y="1600198"/>
            <a:ext cx="75199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選擇要消弱的行為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：一次選擇一個特定行為、考量執行消弱的後果、原先增強行為的增強物要能夠控制。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事前考慮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：行為出現率及強度、辨識增強物、考慮替代行為、環境是否合宜。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方案執行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：確實撤除要減少行為的增強物。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方案結束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：可能有自發性恢復的情況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01244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šḻïďê-Rectangle 3">
            <a:extLst>
              <a:ext uri="{FF2B5EF4-FFF2-40B4-BE49-F238E27FC236}">
                <a16:creationId xmlns:a16="http://schemas.microsoft.com/office/drawing/2014/main" id="{26EE1414-BBF7-4B7D-9776-A78A7A516E2B}"/>
              </a:ext>
            </a:extLst>
          </p:cNvPr>
          <p:cNvSpPr/>
          <p:nvPr/>
        </p:nvSpPr>
        <p:spPr>
          <a:xfrm>
            <a:off x="611560" y="860161"/>
            <a:ext cx="8116366" cy="3799821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19628D22-78C1-4669-B81C-15C0088EA331}"/>
              </a:ext>
            </a:extLst>
          </p:cNvPr>
          <p:cNvGrpSpPr/>
          <p:nvPr/>
        </p:nvGrpSpPr>
        <p:grpSpPr>
          <a:xfrm>
            <a:off x="375164" y="337631"/>
            <a:ext cx="2412467" cy="1041318"/>
            <a:chOff x="539354" y="1257581"/>
            <a:chExt cx="2412467" cy="1041318"/>
          </a:xfrm>
          <a:solidFill>
            <a:schemeClr val="accent3"/>
          </a:solidFill>
        </p:grpSpPr>
        <p:sp>
          <p:nvSpPr>
            <p:cNvPr id="3" name="ïšḻïďê-Rectangle 2">
              <a:extLst>
                <a:ext uri="{FF2B5EF4-FFF2-40B4-BE49-F238E27FC236}">
                  <a16:creationId xmlns:a16="http://schemas.microsoft.com/office/drawing/2014/main" id="{7E536885-EB0B-4DA8-8F1C-F6A641E07C94}"/>
                </a:ext>
              </a:extLst>
            </p:cNvPr>
            <p:cNvSpPr/>
            <p:nvPr/>
          </p:nvSpPr>
          <p:spPr>
            <a:xfrm>
              <a:off x="539354" y="1257581"/>
              <a:ext cx="2412467" cy="10413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šḻïďê-文本框 10">
              <a:extLst>
                <a:ext uri="{FF2B5EF4-FFF2-40B4-BE49-F238E27FC236}">
                  <a16:creationId xmlns:a16="http://schemas.microsoft.com/office/drawing/2014/main" id="{725A3C14-6823-4F9A-AAAA-C97507D33946}"/>
                </a:ext>
              </a:extLst>
            </p:cNvPr>
            <p:cNvSpPr txBox="1"/>
            <p:nvPr/>
          </p:nvSpPr>
          <p:spPr bwMode="auto">
            <a:xfrm>
              <a:off x="888883" y="1593102"/>
              <a:ext cx="1733948" cy="370275"/>
            </a:xfrm>
            <a:prstGeom prst="rect">
              <a:avLst/>
            </a:prstGeom>
            <a:grpFill/>
          </p:spPr>
          <p:txBody>
            <a:bodyPr wrap="none" lIns="144000" tIns="0" rIns="144000" bIns="0" anchor="b" anchorCtr="0">
              <a:noAutofit/>
            </a:bodyPr>
            <a:lstStyle/>
            <a:p>
              <a:pPr algn="ctr">
                <a:defRPr/>
              </a:pPr>
              <a:r>
                <a:rPr lang="zh-TW" altLang="en-US" sz="2400" dirty="0" smtClean="0">
                  <a:solidFill>
                    <a:schemeClr val="bg1"/>
                  </a:solidFill>
                  <a:cs typeface="+mn-ea"/>
                  <a:sym typeface="+mn-lt"/>
                </a:rPr>
                <a:t>區別性增強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內容版面配置區 2"/>
          <p:cNvSpPr txBox="1">
            <a:spLocks/>
          </p:cNvSpPr>
          <p:nvPr/>
        </p:nvSpPr>
        <p:spPr>
          <a:xfrm>
            <a:off x="1115616" y="1569007"/>
            <a:ext cx="6552728" cy="3127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區別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性增強不相容行為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DRI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區別性增強替代行為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DRA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區別性增強零反應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DRO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區別性增強低頻率行為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DRL</a:t>
            </a:r>
            <a:endParaRPr kumimoji="0" lang="zh-TW" altLang="en-US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72311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šḻïďê-Rectangle 3">
            <a:extLst>
              <a:ext uri="{FF2B5EF4-FFF2-40B4-BE49-F238E27FC236}">
                <a16:creationId xmlns:a16="http://schemas.microsoft.com/office/drawing/2014/main" id="{26EE1414-BBF7-4B7D-9776-A78A7A516E2B}"/>
              </a:ext>
            </a:extLst>
          </p:cNvPr>
          <p:cNvSpPr/>
          <p:nvPr/>
        </p:nvSpPr>
        <p:spPr>
          <a:xfrm>
            <a:off x="611560" y="860161"/>
            <a:ext cx="8116366" cy="3799821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19628D22-78C1-4669-B81C-15C0088EA331}"/>
              </a:ext>
            </a:extLst>
          </p:cNvPr>
          <p:cNvGrpSpPr/>
          <p:nvPr/>
        </p:nvGrpSpPr>
        <p:grpSpPr>
          <a:xfrm>
            <a:off x="375164" y="337631"/>
            <a:ext cx="3908804" cy="1041318"/>
            <a:chOff x="539354" y="1257581"/>
            <a:chExt cx="2412467" cy="1041318"/>
          </a:xfrm>
          <a:solidFill>
            <a:schemeClr val="accent3"/>
          </a:solidFill>
        </p:grpSpPr>
        <p:sp>
          <p:nvSpPr>
            <p:cNvPr id="3" name="ïšḻïďê-Rectangle 2">
              <a:extLst>
                <a:ext uri="{FF2B5EF4-FFF2-40B4-BE49-F238E27FC236}">
                  <a16:creationId xmlns:a16="http://schemas.microsoft.com/office/drawing/2014/main" id="{7E536885-EB0B-4DA8-8F1C-F6A641E07C94}"/>
                </a:ext>
              </a:extLst>
            </p:cNvPr>
            <p:cNvSpPr/>
            <p:nvPr/>
          </p:nvSpPr>
          <p:spPr>
            <a:xfrm>
              <a:off x="539354" y="1257581"/>
              <a:ext cx="2412467" cy="10413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šḻïďê-文本框 10">
              <a:extLst>
                <a:ext uri="{FF2B5EF4-FFF2-40B4-BE49-F238E27FC236}">
                  <a16:creationId xmlns:a16="http://schemas.microsoft.com/office/drawing/2014/main" id="{725A3C14-6823-4F9A-AAAA-C97507D33946}"/>
                </a:ext>
              </a:extLst>
            </p:cNvPr>
            <p:cNvSpPr txBox="1"/>
            <p:nvPr/>
          </p:nvSpPr>
          <p:spPr bwMode="auto">
            <a:xfrm>
              <a:off x="888883" y="1593102"/>
              <a:ext cx="1733948" cy="370275"/>
            </a:xfrm>
            <a:prstGeom prst="rect">
              <a:avLst/>
            </a:prstGeom>
            <a:grpFill/>
          </p:spPr>
          <p:txBody>
            <a:bodyPr wrap="none" lIns="144000" tIns="0" rIns="144000" bIns="0" anchor="b" anchorCtr="0">
              <a:noAutofit/>
            </a:bodyPr>
            <a:lstStyle/>
            <a:p>
              <a:pPr algn="ctr">
                <a:defRPr/>
              </a:pPr>
              <a:r>
                <a:rPr lang="zh-TW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區別性增強不相容行為</a:t>
              </a:r>
              <a:r>
                <a:rPr lang="en-US" altLang="zh-TW" sz="2400" dirty="0">
                  <a:solidFill>
                    <a:schemeClr val="bg1"/>
                  </a:solidFill>
                  <a:cs typeface="+mn-ea"/>
                  <a:sym typeface="+mn-lt"/>
                </a:rPr>
                <a:t>DRI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內容版面配置區 2"/>
          <p:cNvSpPr txBox="1">
            <a:spLocks/>
          </p:cNvSpPr>
          <p:nvPr/>
        </p:nvSpPr>
        <p:spPr>
          <a:xfrm>
            <a:off x="817315" y="2211710"/>
            <a:ext cx="7704856" cy="195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藉由增強一個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無法與問題行為同時發生的行為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，來減少或消除某一個特定行為。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21849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ïšḻïďê-Rectangle 3">
            <a:extLst>
              <a:ext uri="{FF2B5EF4-FFF2-40B4-BE49-F238E27FC236}">
                <a16:creationId xmlns:a16="http://schemas.microsoft.com/office/drawing/2014/main" id="{26EE1414-BBF7-4B7D-9776-A78A7A516E2B}"/>
              </a:ext>
            </a:extLst>
          </p:cNvPr>
          <p:cNvSpPr/>
          <p:nvPr/>
        </p:nvSpPr>
        <p:spPr>
          <a:xfrm>
            <a:off x="611560" y="3339318"/>
            <a:ext cx="8116366" cy="1490976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" name="ïšḻïďê-Rectangle 3">
            <a:extLst>
              <a:ext uri="{FF2B5EF4-FFF2-40B4-BE49-F238E27FC236}">
                <a16:creationId xmlns:a16="http://schemas.microsoft.com/office/drawing/2014/main" id="{26EE1414-BBF7-4B7D-9776-A78A7A516E2B}"/>
              </a:ext>
            </a:extLst>
          </p:cNvPr>
          <p:cNvSpPr/>
          <p:nvPr/>
        </p:nvSpPr>
        <p:spPr>
          <a:xfrm>
            <a:off x="611560" y="858289"/>
            <a:ext cx="8116366" cy="1585600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19628D22-78C1-4669-B81C-15C0088EA331}"/>
              </a:ext>
            </a:extLst>
          </p:cNvPr>
          <p:cNvGrpSpPr/>
          <p:nvPr/>
        </p:nvGrpSpPr>
        <p:grpSpPr>
          <a:xfrm>
            <a:off x="375164" y="152493"/>
            <a:ext cx="3908804" cy="1041318"/>
            <a:chOff x="539354" y="1257581"/>
            <a:chExt cx="2412467" cy="1041318"/>
          </a:xfrm>
          <a:solidFill>
            <a:schemeClr val="accent3"/>
          </a:solidFill>
        </p:grpSpPr>
        <p:sp>
          <p:nvSpPr>
            <p:cNvPr id="3" name="ïšḻïďê-Rectangle 2">
              <a:extLst>
                <a:ext uri="{FF2B5EF4-FFF2-40B4-BE49-F238E27FC236}">
                  <a16:creationId xmlns:a16="http://schemas.microsoft.com/office/drawing/2014/main" id="{7E536885-EB0B-4DA8-8F1C-F6A641E07C94}"/>
                </a:ext>
              </a:extLst>
            </p:cNvPr>
            <p:cNvSpPr/>
            <p:nvPr/>
          </p:nvSpPr>
          <p:spPr>
            <a:xfrm>
              <a:off x="539354" y="1257581"/>
              <a:ext cx="2412467" cy="10413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šḻïďê-文本框 10">
              <a:extLst>
                <a:ext uri="{FF2B5EF4-FFF2-40B4-BE49-F238E27FC236}">
                  <a16:creationId xmlns:a16="http://schemas.microsoft.com/office/drawing/2014/main" id="{725A3C14-6823-4F9A-AAAA-C97507D33946}"/>
                </a:ext>
              </a:extLst>
            </p:cNvPr>
            <p:cNvSpPr txBox="1"/>
            <p:nvPr/>
          </p:nvSpPr>
          <p:spPr bwMode="auto">
            <a:xfrm>
              <a:off x="888883" y="1593102"/>
              <a:ext cx="1733948" cy="370275"/>
            </a:xfrm>
            <a:prstGeom prst="rect">
              <a:avLst/>
            </a:prstGeom>
            <a:grpFill/>
          </p:spPr>
          <p:txBody>
            <a:bodyPr wrap="none" lIns="144000" tIns="0" rIns="144000" bIns="0" anchor="b" anchorCtr="0">
              <a:noAutofit/>
            </a:bodyPr>
            <a:lstStyle/>
            <a:p>
              <a:pPr algn="ctr">
                <a:defRPr/>
              </a:pPr>
              <a:r>
                <a:rPr lang="zh-TW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區別性增強不相容行為</a:t>
              </a:r>
              <a:r>
                <a:rPr lang="en-US" altLang="zh-TW" sz="2400" dirty="0">
                  <a:solidFill>
                    <a:schemeClr val="bg1"/>
                  </a:solidFill>
                  <a:cs typeface="+mn-ea"/>
                  <a:sym typeface="+mn-lt"/>
                </a:rPr>
                <a:t>DRI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內容版面配置區 2"/>
          <p:cNvSpPr txBox="1">
            <a:spLocks/>
          </p:cNvSpPr>
          <p:nvPr/>
        </p:nvSpPr>
        <p:spPr>
          <a:xfrm>
            <a:off x="817315" y="1178460"/>
            <a:ext cx="7715125" cy="195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藉由增強一個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無法與問題行為同時發生的行為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，來減少或消除某一個特定行為。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grpSp>
        <p:nvGrpSpPr>
          <p:cNvPr id="8" name="组合 20">
            <a:extLst>
              <a:ext uri="{FF2B5EF4-FFF2-40B4-BE49-F238E27FC236}">
                <a16:creationId xmlns:a16="http://schemas.microsoft.com/office/drawing/2014/main" id="{19628D22-78C1-4669-B81C-15C0088EA331}"/>
              </a:ext>
            </a:extLst>
          </p:cNvPr>
          <p:cNvGrpSpPr/>
          <p:nvPr/>
        </p:nvGrpSpPr>
        <p:grpSpPr>
          <a:xfrm>
            <a:off x="407010" y="2633522"/>
            <a:ext cx="3908804" cy="1041318"/>
            <a:chOff x="539354" y="1257581"/>
            <a:chExt cx="2412467" cy="1041318"/>
          </a:xfrm>
          <a:solidFill>
            <a:schemeClr val="accent3"/>
          </a:solidFill>
        </p:grpSpPr>
        <p:sp>
          <p:nvSpPr>
            <p:cNvPr id="9" name="ïšḻïďê-Rectangle 2">
              <a:extLst>
                <a:ext uri="{FF2B5EF4-FFF2-40B4-BE49-F238E27FC236}">
                  <a16:creationId xmlns:a16="http://schemas.microsoft.com/office/drawing/2014/main" id="{7E536885-EB0B-4DA8-8F1C-F6A641E07C94}"/>
                </a:ext>
              </a:extLst>
            </p:cNvPr>
            <p:cNvSpPr/>
            <p:nvPr/>
          </p:nvSpPr>
          <p:spPr>
            <a:xfrm>
              <a:off x="539354" y="1257581"/>
              <a:ext cx="2412467" cy="10413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ïšḻïďê-文本框 10">
              <a:extLst>
                <a:ext uri="{FF2B5EF4-FFF2-40B4-BE49-F238E27FC236}">
                  <a16:creationId xmlns:a16="http://schemas.microsoft.com/office/drawing/2014/main" id="{725A3C14-6823-4F9A-AAAA-C97507D33946}"/>
                </a:ext>
              </a:extLst>
            </p:cNvPr>
            <p:cNvSpPr txBox="1"/>
            <p:nvPr/>
          </p:nvSpPr>
          <p:spPr bwMode="auto">
            <a:xfrm>
              <a:off x="888883" y="1593102"/>
              <a:ext cx="1733948" cy="370275"/>
            </a:xfrm>
            <a:prstGeom prst="rect">
              <a:avLst/>
            </a:prstGeom>
            <a:grpFill/>
          </p:spPr>
          <p:txBody>
            <a:bodyPr wrap="none" lIns="144000" tIns="0" rIns="144000" bIns="0" anchor="b" anchorCtr="0">
              <a:noAutofit/>
            </a:bodyPr>
            <a:lstStyle/>
            <a:p>
              <a:pPr algn="ctr">
                <a:defRPr/>
              </a:pPr>
              <a:r>
                <a:rPr lang="zh-TW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區別性增強替代行為</a:t>
              </a:r>
              <a:r>
                <a:rPr lang="en-US" altLang="zh-TW" sz="2400" dirty="0">
                  <a:solidFill>
                    <a:schemeClr val="bg1"/>
                  </a:solidFill>
                  <a:cs typeface="+mn-ea"/>
                  <a:sym typeface="+mn-lt"/>
                </a:rPr>
                <a:t>DRA</a:t>
              </a:r>
            </a:p>
          </p:txBody>
        </p:sp>
      </p:grpSp>
      <p:sp>
        <p:nvSpPr>
          <p:cNvPr id="12" name="內容版面配置區 2"/>
          <p:cNvSpPr txBox="1">
            <a:spLocks/>
          </p:cNvSpPr>
          <p:nvPr/>
        </p:nvSpPr>
        <p:spPr>
          <a:xfrm>
            <a:off x="817315" y="3674840"/>
            <a:ext cx="7992888" cy="1396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增強一個適當的行為以減少目標行為，但此行為不一定要與目標行為不相容。</a:t>
            </a:r>
            <a:endParaRPr lang="zh-TW" altLang="en-US" sz="28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655679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šḻïďê-Rectangle 3">
            <a:extLst>
              <a:ext uri="{FF2B5EF4-FFF2-40B4-BE49-F238E27FC236}">
                <a16:creationId xmlns:a16="http://schemas.microsoft.com/office/drawing/2014/main" id="{26EE1414-BBF7-4B7D-9776-A78A7A516E2B}"/>
              </a:ext>
            </a:extLst>
          </p:cNvPr>
          <p:cNvSpPr/>
          <p:nvPr/>
        </p:nvSpPr>
        <p:spPr>
          <a:xfrm>
            <a:off x="611560" y="860161"/>
            <a:ext cx="8116366" cy="4087853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19628D22-78C1-4669-B81C-15C0088EA331}"/>
              </a:ext>
            </a:extLst>
          </p:cNvPr>
          <p:cNvGrpSpPr/>
          <p:nvPr/>
        </p:nvGrpSpPr>
        <p:grpSpPr>
          <a:xfrm>
            <a:off x="375164" y="337631"/>
            <a:ext cx="3908804" cy="1041318"/>
            <a:chOff x="539354" y="1257581"/>
            <a:chExt cx="2412467" cy="1041318"/>
          </a:xfrm>
          <a:solidFill>
            <a:schemeClr val="accent3"/>
          </a:solidFill>
        </p:grpSpPr>
        <p:sp>
          <p:nvSpPr>
            <p:cNvPr id="3" name="ïšḻïďê-Rectangle 2">
              <a:extLst>
                <a:ext uri="{FF2B5EF4-FFF2-40B4-BE49-F238E27FC236}">
                  <a16:creationId xmlns:a16="http://schemas.microsoft.com/office/drawing/2014/main" id="{7E536885-EB0B-4DA8-8F1C-F6A641E07C94}"/>
                </a:ext>
              </a:extLst>
            </p:cNvPr>
            <p:cNvSpPr/>
            <p:nvPr/>
          </p:nvSpPr>
          <p:spPr>
            <a:xfrm>
              <a:off x="539354" y="1257581"/>
              <a:ext cx="2412467" cy="10413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šḻïďê-文本框 10">
              <a:extLst>
                <a:ext uri="{FF2B5EF4-FFF2-40B4-BE49-F238E27FC236}">
                  <a16:creationId xmlns:a16="http://schemas.microsoft.com/office/drawing/2014/main" id="{725A3C14-6823-4F9A-AAAA-C97507D33946}"/>
                </a:ext>
              </a:extLst>
            </p:cNvPr>
            <p:cNvSpPr txBox="1"/>
            <p:nvPr/>
          </p:nvSpPr>
          <p:spPr bwMode="auto">
            <a:xfrm>
              <a:off x="888883" y="1593102"/>
              <a:ext cx="1733948" cy="370275"/>
            </a:xfrm>
            <a:prstGeom prst="rect">
              <a:avLst/>
            </a:prstGeom>
            <a:grpFill/>
          </p:spPr>
          <p:txBody>
            <a:bodyPr wrap="none" lIns="144000" tIns="0" rIns="144000" bIns="0" anchor="b" anchorCtr="0">
              <a:noAutofit/>
            </a:bodyPr>
            <a:lstStyle/>
            <a:p>
              <a:pPr algn="ctr">
                <a:defRPr/>
              </a:pPr>
              <a:r>
                <a:rPr lang="zh-TW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區別性增強零反應</a:t>
              </a:r>
              <a:r>
                <a:rPr lang="en-US" altLang="zh-TW" sz="2400" dirty="0">
                  <a:solidFill>
                    <a:schemeClr val="bg1"/>
                  </a:solidFill>
                  <a:cs typeface="+mn-ea"/>
                  <a:sym typeface="+mn-lt"/>
                </a:rPr>
                <a:t>DRO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內容版面配置區 2"/>
          <p:cNvSpPr txBox="1">
            <a:spLocks/>
          </p:cNvSpPr>
          <p:nvPr/>
        </p:nvSpPr>
        <p:spPr>
          <a:xfrm>
            <a:off x="755576" y="1491630"/>
            <a:ext cx="85072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在特定時間內沒有出現特定行為才獲得增強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TW" sz="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DRO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又分為：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固定時距區別性增強零反應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不固定時距區別性增強零反應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固定瞬間區別性增強零反應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不固定瞬間區別性增強零反應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93263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šḻïďê-Rectangle 3">
            <a:extLst>
              <a:ext uri="{FF2B5EF4-FFF2-40B4-BE49-F238E27FC236}">
                <a16:creationId xmlns:a16="http://schemas.microsoft.com/office/drawing/2014/main" id="{26EE1414-BBF7-4B7D-9776-A78A7A516E2B}"/>
              </a:ext>
            </a:extLst>
          </p:cNvPr>
          <p:cNvSpPr/>
          <p:nvPr/>
        </p:nvSpPr>
        <p:spPr>
          <a:xfrm>
            <a:off x="611560" y="860161"/>
            <a:ext cx="8116366" cy="4087853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19628D22-78C1-4669-B81C-15C0088EA331}"/>
              </a:ext>
            </a:extLst>
          </p:cNvPr>
          <p:cNvGrpSpPr/>
          <p:nvPr/>
        </p:nvGrpSpPr>
        <p:grpSpPr>
          <a:xfrm>
            <a:off x="375164" y="337631"/>
            <a:ext cx="4196836" cy="1041318"/>
            <a:chOff x="539354" y="1257581"/>
            <a:chExt cx="2412467" cy="1041318"/>
          </a:xfrm>
          <a:solidFill>
            <a:schemeClr val="accent3"/>
          </a:solidFill>
        </p:grpSpPr>
        <p:sp>
          <p:nvSpPr>
            <p:cNvPr id="3" name="ïšḻïďê-Rectangle 2">
              <a:extLst>
                <a:ext uri="{FF2B5EF4-FFF2-40B4-BE49-F238E27FC236}">
                  <a16:creationId xmlns:a16="http://schemas.microsoft.com/office/drawing/2014/main" id="{7E536885-EB0B-4DA8-8F1C-F6A641E07C94}"/>
                </a:ext>
              </a:extLst>
            </p:cNvPr>
            <p:cNvSpPr/>
            <p:nvPr/>
          </p:nvSpPr>
          <p:spPr>
            <a:xfrm>
              <a:off x="539354" y="1257581"/>
              <a:ext cx="2412467" cy="10413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šḻïďê-文本框 10">
              <a:extLst>
                <a:ext uri="{FF2B5EF4-FFF2-40B4-BE49-F238E27FC236}">
                  <a16:creationId xmlns:a16="http://schemas.microsoft.com/office/drawing/2014/main" id="{725A3C14-6823-4F9A-AAAA-C97507D33946}"/>
                </a:ext>
              </a:extLst>
            </p:cNvPr>
            <p:cNvSpPr txBox="1"/>
            <p:nvPr/>
          </p:nvSpPr>
          <p:spPr bwMode="auto">
            <a:xfrm>
              <a:off x="888883" y="1593102"/>
              <a:ext cx="1733948" cy="370275"/>
            </a:xfrm>
            <a:prstGeom prst="rect">
              <a:avLst/>
            </a:prstGeom>
            <a:grpFill/>
          </p:spPr>
          <p:txBody>
            <a:bodyPr wrap="none" lIns="144000" tIns="0" rIns="144000" bIns="0" anchor="b" anchorCtr="0">
              <a:noAutofit/>
            </a:bodyPr>
            <a:lstStyle/>
            <a:p>
              <a:pPr algn="ctr">
                <a:defRPr/>
              </a:pPr>
              <a:r>
                <a:rPr lang="zh-TW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區別性增強低頻率行為</a:t>
              </a:r>
              <a:r>
                <a:rPr lang="en-US" altLang="zh-TW" sz="2400" dirty="0">
                  <a:solidFill>
                    <a:schemeClr val="bg1"/>
                  </a:solidFill>
                  <a:cs typeface="+mn-ea"/>
                  <a:sym typeface="+mn-lt"/>
                </a:rPr>
                <a:t>DRL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內容版面配置區 2"/>
          <p:cNvSpPr txBox="1">
            <a:spLocks/>
          </p:cNvSpPr>
          <p:nvPr/>
        </p:nvSpPr>
        <p:spPr>
          <a:xfrm>
            <a:off x="983220" y="1644733"/>
            <a:ext cx="7931224" cy="3543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指行為在一定低的頻率以下才增強。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TW" sz="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DRL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又分為：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全時距區別性增強低頻率行為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時距區別性增強低頻率行為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特定間隔反應區別性增強低頻率行為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232603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FBE24678-7D81-4F42-8C63-8093446BD8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000" y="2283718"/>
            <a:ext cx="4429000" cy="3095892"/>
          </a:xfrm>
          <a:prstGeom prst="rect">
            <a:avLst/>
          </a:prstGeom>
        </p:spPr>
      </p:pic>
      <p:sp>
        <p:nvSpPr>
          <p:cNvPr id="5" name="椭圆 4">
            <a:extLst>
              <a:ext uri="{FF2B5EF4-FFF2-40B4-BE49-F238E27FC236}">
                <a16:creationId xmlns:a16="http://schemas.microsoft.com/office/drawing/2014/main" id="{833CE985-00CD-4536-AA1B-CDBE74BCD38C}"/>
              </a:ext>
            </a:extLst>
          </p:cNvPr>
          <p:cNvSpPr/>
          <p:nvPr/>
        </p:nvSpPr>
        <p:spPr>
          <a:xfrm>
            <a:off x="2495550" y="495300"/>
            <a:ext cx="4152900" cy="4152900"/>
          </a:xfrm>
          <a:prstGeom prst="ellipse">
            <a:avLst/>
          </a:prstGeom>
          <a:noFill/>
          <a:ln w="57150">
            <a:solidFill>
              <a:srgbClr val="2E16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Picture 4" descr="ãthank you for listeningãçåçæå°çµæ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842" y="1995686"/>
            <a:ext cx="2213071" cy="133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74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ïṣḷïḑé"/>
          <p:cNvSpPr/>
          <p:nvPr/>
        </p:nvSpPr>
        <p:spPr>
          <a:xfrm>
            <a:off x="1040044" y="1800893"/>
            <a:ext cx="2328794" cy="2222947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zh-TW" altLang="en-US" dirty="0"/>
              <a:t>增加行為的</a:t>
            </a:r>
            <a:r>
              <a:rPr lang="en-US" altLang="zh-TW" dirty="0"/>
              <a:t>4</a:t>
            </a:r>
            <a:r>
              <a:rPr lang="zh-TW" altLang="en-US" dirty="0"/>
              <a:t>個策略</a:t>
            </a:r>
            <a:endParaRPr lang="zh-CN" altLang="en-US" dirty="0"/>
          </a:p>
        </p:txBody>
      </p:sp>
      <p:sp>
        <p:nvSpPr>
          <p:cNvPr id="28" name="ïşḷîḑê"/>
          <p:cNvSpPr/>
          <p:nvPr/>
        </p:nvSpPr>
        <p:spPr>
          <a:xfrm>
            <a:off x="3946736" y="1050963"/>
            <a:ext cx="1933522" cy="608271"/>
          </a:xfrm>
          <a:prstGeom prst="rect">
            <a:avLst/>
          </a:prstGeom>
        </p:spPr>
        <p:txBody>
          <a:bodyPr wrap="none" lIns="90000" tIns="46800" rIns="90000" bIns="46800" anchor="b">
            <a:noAutofit/>
          </a:bodyPr>
          <a:lstStyle/>
          <a:p>
            <a:pPr lvl="0" defTabSz="914378">
              <a:spcBef>
                <a:spcPct val="0"/>
              </a:spcBef>
              <a:defRPr/>
            </a:pPr>
            <a:r>
              <a:rPr lang="zh-TW" altLang="en-US" sz="3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模仿</a:t>
            </a:r>
            <a:endParaRPr lang="zh-CN" altLang="en-US" sz="3200" b="1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6" name="íşļîḍe"/>
          <p:cNvSpPr/>
          <p:nvPr/>
        </p:nvSpPr>
        <p:spPr>
          <a:xfrm>
            <a:off x="4424797" y="1896350"/>
            <a:ext cx="1933522" cy="617617"/>
          </a:xfrm>
          <a:prstGeom prst="rect">
            <a:avLst/>
          </a:prstGeom>
        </p:spPr>
        <p:txBody>
          <a:bodyPr wrap="none" lIns="90000" tIns="46800" rIns="90000" bIns="46800" anchor="b">
            <a:normAutofit/>
          </a:bodyPr>
          <a:lstStyle/>
          <a:p>
            <a:pPr lvl="0" defTabSz="914378">
              <a:spcBef>
                <a:spcPct val="0"/>
              </a:spcBef>
              <a:defRPr/>
            </a:pPr>
            <a:r>
              <a:rPr lang="zh-CN" altLang="en-US" sz="3200" b="1" dirty="0"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行為塑造</a:t>
            </a:r>
          </a:p>
        </p:txBody>
      </p:sp>
      <p:sp>
        <p:nvSpPr>
          <p:cNvPr id="24" name="iṧ1ïḑê"/>
          <p:cNvSpPr/>
          <p:nvPr/>
        </p:nvSpPr>
        <p:spPr>
          <a:xfrm>
            <a:off x="4595310" y="2813092"/>
            <a:ext cx="1933522" cy="796686"/>
          </a:xfrm>
          <a:prstGeom prst="rect">
            <a:avLst/>
          </a:prstGeom>
        </p:spPr>
        <p:txBody>
          <a:bodyPr wrap="none" lIns="90000" tIns="46800" rIns="90000" bIns="46800" anchor="b">
            <a:normAutofit/>
          </a:bodyPr>
          <a:lstStyle/>
          <a:p>
            <a:pPr lvl="0" defTabSz="914378">
              <a:spcBef>
                <a:spcPct val="0"/>
              </a:spcBef>
              <a:defRPr/>
            </a:pPr>
            <a:r>
              <a:rPr lang="zh-TW" altLang="en-US" sz="3200" b="1" dirty="0" smtClean="0">
                <a:solidFill>
                  <a:schemeClr val="accent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行為</a:t>
            </a:r>
            <a:r>
              <a:rPr lang="zh-TW" altLang="en-US" sz="3200" b="1" dirty="0">
                <a:solidFill>
                  <a:schemeClr val="accent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技能訓練</a:t>
            </a:r>
          </a:p>
          <a:p>
            <a:pPr lvl="0" defTabSz="914378">
              <a:spcBef>
                <a:spcPct val="0"/>
              </a:spcBef>
              <a:defRPr/>
            </a:pPr>
            <a:endParaRPr lang="zh-CN" altLang="en-US" sz="1600" dirty="0">
              <a:solidFill>
                <a:schemeClr val="accent4"/>
              </a:solidFill>
            </a:endParaRPr>
          </a:p>
        </p:txBody>
      </p:sp>
      <p:sp>
        <p:nvSpPr>
          <p:cNvPr id="22" name="ïṣļïde"/>
          <p:cNvSpPr/>
          <p:nvPr/>
        </p:nvSpPr>
        <p:spPr>
          <a:xfrm>
            <a:off x="4595310" y="3416659"/>
            <a:ext cx="1933522" cy="732870"/>
          </a:xfrm>
          <a:prstGeom prst="rect">
            <a:avLst/>
          </a:prstGeom>
        </p:spPr>
        <p:txBody>
          <a:bodyPr wrap="none" lIns="90000" tIns="46800" rIns="90000" bIns="46800" anchor="b">
            <a:normAutofit/>
          </a:bodyPr>
          <a:lstStyle/>
          <a:p>
            <a:pPr lvl="0" defTabSz="914378">
              <a:spcBef>
                <a:spcPct val="0"/>
              </a:spcBef>
              <a:defRPr/>
            </a:pPr>
            <a:r>
              <a:rPr lang="zh-CN" altLang="en-US" sz="3200" b="1" dirty="0" smtClean="0">
                <a:solidFill>
                  <a:schemeClr val="accent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行為</a:t>
            </a:r>
            <a:r>
              <a:rPr lang="zh-CN" altLang="en-US" sz="3200" b="1" dirty="0">
                <a:solidFill>
                  <a:schemeClr val="accent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連鎖 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536629" y="1233491"/>
            <a:ext cx="728329" cy="728330"/>
            <a:chOff x="2536629" y="1233491"/>
            <a:chExt cx="728329" cy="728330"/>
          </a:xfrm>
        </p:grpSpPr>
        <p:sp>
          <p:nvSpPr>
            <p:cNvPr id="6" name="iṣľïḍê"/>
            <p:cNvSpPr/>
            <p:nvPr/>
          </p:nvSpPr>
          <p:spPr>
            <a:xfrm>
              <a:off x="2536629" y="1233491"/>
              <a:ext cx="728329" cy="72833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îṩľidé"/>
            <p:cNvSpPr/>
            <p:nvPr/>
          </p:nvSpPr>
          <p:spPr>
            <a:xfrm>
              <a:off x="2656225" y="1355099"/>
              <a:ext cx="485113" cy="485114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en-US" altLang="zh-CN" sz="2800"/>
                <a:t>1</a:t>
              </a:r>
              <a:endParaRPr lang="en-US" altLang="zh-CN" sz="2800" dirty="0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3287727" y="2012817"/>
            <a:ext cx="577276" cy="577277"/>
            <a:chOff x="3287727" y="1916521"/>
            <a:chExt cx="577276" cy="577277"/>
          </a:xfrm>
        </p:grpSpPr>
        <p:sp>
          <p:nvSpPr>
            <p:cNvPr id="7" name="iṣḷíďé"/>
            <p:cNvSpPr/>
            <p:nvPr/>
          </p:nvSpPr>
          <p:spPr>
            <a:xfrm>
              <a:off x="3287727" y="1916521"/>
              <a:ext cx="577276" cy="57727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iṥḻiḓe"/>
            <p:cNvSpPr/>
            <p:nvPr/>
          </p:nvSpPr>
          <p:spPr>
            <a:xfrm>
              <a:off x="3384023" y="2012817"/>
              <a:ext cx="384684" cy="384684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47500" lnSpcReduction="20000"/>
            </a:bodyPr>
            <a:lstStyle/>
            <a:p>
              <a:pPr algn="ctr"/>
              <a:r>
                <a:rPr lang="en-US" altLang="zh-CN" sz="2800"/>
                <a:t>2</a:t>
              </a:r>
              <a:endParaRPr lang="en-US" altLang="zh-CN" sz="2800" dirty="0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623344" y="2880641"/>
            <a:ext cx="483318" cy="483318"/>
            <a:chOff x="3622730" y="2702079"/>
            <a:chExt cx="483318" cy="483318"/>
          </a:xfrm>
        </p:grpSpPr>
        <p:sp>
          <p:nvSpPr>
            <p:cNvPr id="8" name="í$ļiḑé"/>
            <p:cNvSpPr/>
            <p:nvPr/>
          </p:nvSpPr>
          <p:spPr>
            <a:xfrm>
              <a:off x="3622730" y="2702079"/>
              <a:ext cx="483318" cy="48331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íšļíḑê"/>
            <p:cNvSpPr/>
            <p:nvPr/>
          </p:nvSpPr>
          <p:spPr>
            <a:xfrm>
              <a:off x="3687072" y="2766421"/>
              <a:ext cx="354634" cy="354635"/>
            </a:xfrm>
            <a:prstGeom prst="ellipse">
              <a:avLst/>
            </a:prstGeom>
            <a:solidFill>
              <a:schemeClr val="accent4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47500" lnSpcReduction="20000"/>
            </a:bodyPr>
            <a:lstStyle/>
            <a:p>
              <a:pPr algn="ctr"/>
              <a:r>
                <a:rPr lang="en-US" altLang="zh-CN" sz="2800" dirty="0"/>
                <a:t>3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501067" y="3670990"/>
            <a:ext cx="401626" cy="401627"/>
            <a:chOff x="3545110" y="3425512"/>
            <a:chExt cx="401626" cy="401627"/>
          </a:xfrm>
        </p:grpSpPr>
        <p:sp>
          <p:nvSpPr>
            <p:cNvPr id="9" name="îśļíḑé"/>
            <p:cNvSpPr/>
            <p:nvPr/>
          </p:nvSpPr>
          <p:spPr>
            <a:xfrm>
              <a:off x="3545110" y="3425512"/>
              <a:ext cx="401626" cy="4016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îśḷiḓé"/>
            <p:cNvSpPr/>
            <p:nvPr/>
          </p:nvSpPr>
          <p:spPr>
            <a:xfrm>
              <a:off x="3589154" y="3469555"/>
              <a:ext cx="313539" cy="313539"/>
            </a:xfrm>
            <a:prstGeom prst="ellipse">
              <a:avLst/>
            </a:prstGeom>
            <a:solidFill>
              <a:schemeClr val="accent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32500" lnSpcReduction="20000"/>
            </a:bodyPr>
            <a:lstStyle/>
            <a:p>
              <a:pPr algn="ctr"/>
              <a:r>
                <a:rPr lang="en-US" altLang="zh-CN" sz="2800"/>
                <a:t>4</a:t>
              </a:r>
              <a:endParaRPr lang="en-US" altLang="zh-CN" sz="2800" dirty="0"/>
            </a:p>
          </p:txBody>
        </p:sp>
      </p:grpSp>
      <p:cxnSp>
        <p:nvCxnSpPr>
          <p:cNvPr id="18" name="直接连接符 17"/>
          <p:cNvCxnSpPr/>
          <p:nvPr/>
        </p:nvCxnSpPr>
        <p:spPr>
          <a:xfrm>
            <a:off x="3945044" y="1707654"/>
            <a:ext cx="3597286" cy="0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549497" y="2650967"/>
            <a:ext cx="3597286" cy="0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4559676" y="3485528"/>
            <a:ext cx="3597286" cy="0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156ED6C1-493E-46D5-86F4-AC2887D8A02E}"/>
              </a:ext>
            </a:extLst>
          </p:cNvPr>
          <p:cNvSpPr txBox="1">
            <a:spLocks/>
          </p:cNvSpPr>
          <p:nvPr/>
        </p:nvSpPr>
        <p:spPr>
          <a:xfrm>
            <a:off x="330424" y="125814"/>
            <a:ext cx="2489967" cy="49019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TW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ea"/>
                <a:sym typeface="+mn-lt"/>
              </a:rPr>
              <a:t>增加行為策略</a:t>
            </a:r>
            <a:endParaRPr lang="en-GB" altLang="zh-CN" sz="2000" b="1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34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šḻïďê-Rectangle 3">
            <a:extLst>
              <a:ext uri="{FF2B5EF4-FFF2-40B4-BE49-F238E27FC236}">
                <a16:creationId xmlns:a16="http://schemas.microsoft.com/office/drawing/2014/main" id="{26EE1414-BBF7-4B7D-9776-A78A7A516E2B}"/>
              </a:ext>
            </a:extLst>
          </p:cNvPr>
          <p:cNvSpPr/>
          <p:nvPr/>
        </p:nvSpPr>
        <p:spPr>
          <a:xfrm>
            <a:off x="714426" y="860161"/>
            <a:ext cx="7818014" cy="3943837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19628D22-78C1-4669-B81C-15C0088EA331}"/>
              </a:ext>
            </a:extLst>
          </p:cNvPr>
          <p:cNvGrpSpPr/>
          <p:nvPr/>
        </p:nvGrpSpPr>
        <p:grpSpPr>
          <a:xfrm>
            <a:off x="375165" y="339502"/>
            <a:ext cx="2412467" cy="1041318"/>
            <a:chOff x="539354" y="1257581"/>
            <a:chExt cx="2412467" cy="1041318"/>
          </a:xfrm>
          <a:solidFill>
            <a:schemeClr val="accent6"/>
          </a:solidFill>
        </p:grpSpPr>
        <p:sp>
          <p:nvSpPr>
            <p:cNvPr id="3" name="ïšḻïďê-Rectangle 2">
              <a:extLst>
                <a:ext uri="{FF2B5EF4-FFF2-40B4-BE49-F238E27FC236}">
                  <a16:creationId xmlns:a16="http://schemas.microsoft.com/office/drawing/2014/main" id="{7E536885-EB0B-4DA8-8F1C-F6A641E07C94}"/>
                </a:ext>
              </a:extLst>
            </p:cNvPr>
            <p:cNvSpPr/>
            <p:nvPr/>
          </p:nvSpPr>
          <p:spPr>
            <a:xfrm>
              <a:off x="539354" y="1257581"/>
              <a:ext cx="2412467" cy="10413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šḻïďê-文本框 10">
              <a:extLst>
                <a:ext uri="{FF2B5EF4-FFF2-40B4-BE49-F238E27FC236}">
                  <a16:creationId xmlns:a16="http://schemas.microsoft.com/office/drawing/2014/main" id="{725A3C14-6823-4F9A-AAAA-C97507D33946}"/>
                </a:ext>
              </a:extLst>
            </p:cNvPr>
            <p:cNvSpPr txBox="1"/>
            <p:nvPr/>
          </p:nvSpPr>
          <p:spPr bwMode="auto">
            <a:xfrm>
              <a:off x="888883" y="1593102"/>
              <a:ext cx="1733948" cy="370275"/>
            </a:xfrm>
            <a:prstGeom prst="rect">
              <a:avLst/>
            </a:prstGeom>
            <a:grpFill/>
          </p:spPr>
          <p:txBody>
            <a:bodyPr wrap="none" lIns="144000" tIns="0" rIns="144000" bIns="0" anchor="b" anchorCtr="0">
              <a:noAutofit/>
            </a:bodyPr>
            <a:lstStyle/>
            <a:p>
              <a:pPr algn="ctr">
                <a:defRPr/>
              </a:pPr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模仿 </a:t>
              </a:r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Imitation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5" name="ïšḻïďê-文本框 16">
            <a:extLst>
              <a:ext uri="{FF2B5EF4-FFF2-40B4-BE49-F238E27FC236}">
                <a16:creationId xmlns:a16="http://schemas.microsoft.com/office/drawing/2014/main" id="{6136AF3C-31A8-4DA1-9ACD-41D85093FEE2}"/>
              </a:ext>
            </a:extLst>
          </p:cNvPr>
          <p:cNvSpPr txBox="1"/>
          <p:nvPr/>
        </p:nvSpPr>
        <p:spPr bwMode="auto">
          <a:xfrm>
            <a:off x="1115617" y="1575286"/>
            <a:ext cx="6768752" cy="3024336"/>
          </a:xfrm>
          <a:prstGeom prst="rect">
            <a:avLst/>
          </a:prstGeom>
          <a:noFill/>
        </p:spPr>
        <p:txBody>
          <a:bodyPr wrap="none" lIns="144000" tIns="0" rIns="144000" bIns="0" anchor="b" anchorCtr="0">
            <a:normAutofit/>
          </a:bodyPr>
          <a:lstStyle/>
          <a:p>
            <a:pPr algn="ctr">
              <a:defRPr/>
            </a:pPr>
            <a:endParaRPr lang="zh-CN" altLang="en-US" sz="1600" b="1" dirty="0">
              <a:cs typeface="+mn-ea"/>
              <a:sym typeface="+mn-lt"/>
            </a:endParaRPr>
          </a:p>
        </p:txBody>
      </p:sp>
      <p:sp>
        <p:nvSpPr>
          <p:cNvPr id="26" name="內容版面配置區 2"/>
          <p:cNvSpPr txBox="1">
            <a:spLocks/>
          </p:cNvSpPr>
          <p:nvPr/>
        </p:nvSpPr>
        <p:spPr>
          <a:xfrm>
            <a:off x="738624" y="1520033"/>
            <a:ext cx="8013682" cy="31348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定義：「行為─環境」的互動關係為基礎</a:t>
            </a:r>
            <a:endParaRPr kumimoji="0" lang="en-US" altLang="zh-TW" sz="2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模仿必須是：</a:t>
            </a:r>
            <a:endParaRPr kumimoji="0" lang="en-US" altLang="zh-TW" sz="2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kumimoji="0" lang="en-US" altLang="zh-TW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kumimoji="0" lang="zh-TW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呈現</a:t>
            </a:r>
            <a:r>
              <a:rPr kumimoji="0" lang="zh-TW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示範</a:t>
            </a:r>
            <a:r>
              <a:rPr kumimoji="0" lang="zh-TW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，引起模仿的前世刺激</a:t>
            </a:r>
            <a:endParaRPr kumimoji="0" lang="en-US" altLang="zh-TW" sz="2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kumimoji="0" lang="en-US" altLang="zh-TW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kumimoji="0" lang="zh-TW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模仿必須在示範後</a:t>
            </a:r>
            <a:r>
              <a:rPr kumimoji="0" lang="zh-TW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立即出現</a:t>
            </a:r>
            <a:endParaRPr kumimoji="0" lang="en-US" altLang="zh-TW" sz="2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kumimoji="0" lang="en-US" altLang="zh-TW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kumimoji="0" lang="zh-TW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模仿行為與示範具</a:t>
            </a:r>
            <a:r>
              <a:rPr kumimoji="0" lang="zh-TW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相似性</a:t>
            </a:r>
            <a:endParaRPr kumimoji="0" lang="en-US" altLang="zh-TW" sz="2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kumimoji="0" lang="en-US" altLang="zh-TW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kumimoji="0" lang="zh-TW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示範必須是模仿的</a:t>
            </a:r>
            <a:r>
              <a:rPr kumimoji="0" lang="zh-TW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控制變項</a:t>
            </a:r>
            <a:endParaRPr kumimoji="0" lang="en-US" altLang="zh-TW" sz="2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kumimoji="0" lang="en-US" altLang="zh-TW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kumimoji="0" lang="zh-TW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在沒有增強歷史情況下，學習者能做出他人示範的動作</a:t>
            </a:r>
            <a:endParaRPr kumimoji="0" lang="zh-TW" alt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75369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ïšḻïďê-Rectangle 5">
            <a:extLst>
              <a:ext uri="{FF2B5EF4-FFF2-40B4-BE49-F238E27FC236}">
                <a16:creationId xmlns:a16="http://schemas.microsoft.com/office/drawing/2014/main" id="{B4849EE3-B508-41F6-BF54-C21F14D0B2ED}"/>
              </a:ext>
            </a:extLst>
          </p:cNvPr>
          <p:cNvSpPr/>
          <p:nvPr/>
        </p:nvSpPr>
        <p:spPr>
          <a:xfrm>
            <a:off x="683568" y="905791"/>
            <a:ext cx="7776864" cy="3826199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36E71C80-CF38-4D02-9605-65016E05E396}"/>
              </a:ext>
            </a:extLst>
          </p:cNvPr>
          <p:cNvGrpSpPr/>
          <p:nvPr/>
        </p:nvGrpSpPr>
        <p:grpSpPr>
          <a:xfrm>
            <a:off x="395535" y="335045"/>
            <a:ext cx="2619194" cy="1041318"/>
            <a:chOff x="6192181" y="3165816"/>
            <a:chExt cx="2412467" cy="1041318"/>
          </a:xfrm>
        </p:grpSpPr>
        <p:sp>
          <p:nvSpPr>
            <p:cNvPr id="5" name="ïšḻïďê-Rectangle 4">
              <a:extLst>
                <a:ext uri="{FF2B5EF4-FFF2-40B4-BE49-F238E27FC236}">
                  <a16:creationId xmlns:a16="http://schemas.microsoft.com/office/drawing/2014/main" id="{2B783D68-D147-4CCF-8B20-F63FC46417A3}"/>
                </a:ext>
              </a:extLst>
            </p:cNvPr>
            <p:cNvSpPr/>
            <p:nvPr/>
          </p:nvSpPr>
          <p:spPr>
            <a:xfrm>
              <a:off x="6192181" y="3165816"/>
              <a:ext cx="2412467" cy="10413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ïšḻïďê-文本框 13">
              <a:extLst>
                <a:ext uri="{FF2B5EF4-FFF2-40B4-BE49-F238E27FC236}">
                  <a16:creationId xmlns:a16="http://schemas.microsoft.com/office/drawing/2014/main" id="{8C46DB47-ECBA-4861-A63D-719038962839}"/>
                </a:ext>
              </a:extLst>
            </p:cNvPr>
            <p:cNvSpPr txBox="1"/>
            <p:nvPr/>
          </p:nvSpPr>
          <p:spPr bwMode="auto">
            <a:xfrm>
              <a:off x="6531440" y="3450912"/>
              <a:ext cx="1733948" cy="432048"/>
            </a:xfrm>
            <a:prstGeom prst="rect">
              <a:avLst/>
            </a:prstGeom>
            <a:noFill/>
          </p:spPr>
          <p:txBody>
            <a:bodyPr wrap="none" lIns="144000" tIns="0" rIns="144000" bIns="0" anchor="b" anchorCtr="0">
              <a:normAutofit/>
            </a:bodyPr>
            <a:lstStyle/>
            <a:p>
              <a:pPr algn="ctr">
                <a:defRPr/>
              </a:pPr>
              <a:r>
                <a:rPr lang="zh-TW" altLang="en-US" sz="2400" dirty="0" smtClean="0">
                  <a:solidFill>
                    <a:schemeClr val="bg1"/>
                  </a:solidFill>
                  <a:latin typeface="+mj-lt"/>
                  <a:cs typeface="+mn-ea"/>
                  <a:sym typeface="+mn-lt"/>
                </a:rPr>
                <a:t>模仿訓練程序</a:t>
              </a:r>
              <a:endParaRPr lang="zh-CN" altLang="en-US" sz="2400" dirty="0">
                <a:solidFill>
                  <a:schemeClr val="bg1"/>
                </a:solidFill>
                <a:latin typeface="+mj-lt"/>
                <a:cs typeface="+mn-ea"/>
                <a:sym typeface="+mn-lt"/>
              </a:endParaRPr>
            </a:p>
          </p:txBody>
        </p:sp>
      </p:grpSp>
      <p:sp>
        <p:nvSpPr>
          <p:cNvPr id="12" name="內容版面配置區 2"/>
          <p:cNvSpPr txBox="1">
            <a:spLocks/>
          </p:cNvSpPr>
          <p:nvPr/>
        </p:nvSpPr>
        <p:spPr>
          <a:xfrm>
            <a:off x="1475656" y="1635646"/>
            <a:ext cx="5554960" cy="3275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教學前評量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選擇示範行為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教學前探測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決定模仿訓練程序並執行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模仿能力探測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04706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šḻïďê-Rectangle 3">
            <a:extLst>
              <a:ext uri="{FF2B5EF4-FFF2-40B4-BE49-F238E27FC236}">
                <a16:creationId xmlns:a16="http://schemas.microsoft.com/office/drawing/2014/main" id="{26EE1414-BBF7-4B7D-9776-A78A7A516E2B}"/>
              </a:ext>
            </a:extLst>
          </p:cNvPr>
          <p:cNvSpPr/>
          <p:nvPr/>
        </p:nvSpPr>
        <p:spPr>
          <a:xfrm>
            <a:off x="714426" y="860161"/>
            <a:ext cx="7746006" cy="3799821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19628D22-78C1-4669-B81C-15C0088EA331}"/>
              </a:ext>
            </a:extLst>
          </p:cNvPr>
          <p:cNvGrpSpPr/>
          <p:nvPr/>
        </p:nvGrpSpPr>
        <p:grpSpPr>
          <a:xfrm>
            <a:off x="375165" y="339502"/>
            <a:ext cx="2412467" cy="1041318"/>
            <a:chOff x="539354" y="1257581"/>
            <a:chExt cx="2412467" cy="1041318"/>
          </a:xfrm>
          <a:solidFill>
            <a:schemeClr val="accent6"/>
          </a:solidFill>
        </p:grpSpPr>
        <p:sp>
          <p:nvSpPr>
            <p:cNvPr id="3" name="ïšḻïďê-Rectangle 2">
              <a:extLst>
                <a:ext uri="{FF2B5EF4-FFF2-40B4-BE49-F238E27FC236}">
                  <a16:creationId xmlns:a16="http://schemas.microsoft.com/office/drawing/2014/main" id="{7E536885-EB0B-4DA8-8F1C-F6A641E07C94}"/>
                </a:ext>
              </a:extLst>
            </p:cNvPr>
            <p:cNvSpPr/>
            <p:nvPr/>
          </p:nvSpPr>
          <p:spPr>
            <a:xfrm>
              <a:off x="539354" y="1257581"/>
              <a:ext cx="2412467" cy="10413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šḻïďê-文本框 10">
              <a:extLst>
                <a:ext uri="{FF2B5EF4-FFF2-40B4-BE49-F238E27FC236}">
                  <a16:creationId xmlns:a16="http://schemas.microsoft.com/office/drawing/2014/main" id="{725A3C14-6823-4F9A-AAAA-C97507D33946}"/>
                </a:ext>
              </a:extLst>
            </p:cNvPr>
            <p:cNvSpPr txBox="1"/>
            <p:nvPr/>
          </p:nvSpPr>
          <p:spPr bwMode="auto">
            <a:xfrm>
              <a:off x="888883" y="1593102"/>
              <a:ext cx="1733948" cy="370275"/>
            </a:xfrm>
            <a:prstGeom prst="rect">
              <a:avLst/>
            </a:prstGeom>
            <a:grpFill/>
          </p:spPr>
          <p:txBody>
            <a:bodyPr wrap="none" lIns="144000" tIns="0" rIns="144000" bIns="0" anchor="b" anchorCtr="0">
              <a:noAutofit/>
            </a:bodyPr>
            <a:lstStyle/>
            <a:p>
              <a:pPr algn="ctr">
                <a:defRPr/>
              </a:pPr>
              <a:r>
                <a:rPr lang="zh-TW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計畫式示範教學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內容版面配置區 2"/>
          <p:cNvSpPr txBox="1">
            <a:spLocks/>
          </p:cNvSpPr>
          <p:nvPr/>
        </p:nvSpPr>
        <p:spPr>
          <a:xfrm>
            <a:off x="1053865" y="1901745"/>
            <a:ext cx="7067128" cy="3254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示範可分為計畫式或非計畫式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zh-TW" sz="9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計畫式：示範或楷模式預定好的前事刺激，例如卡通教學影片、勵志圖書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10600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šḻïďê-Rectangle 3">
            <a:extLst>
              <a:ext uri="{FF2B5EF4-FFF2-40B4-BE49-F238E27FC236}">
                <a16:creationId xmlns:a16="http://schemas.microsoft.com/office/drawing/2014/main" id="{26EE1414-BBF7-4B7D-9776-A78A7A516E2B}"/>
              </a:ext>
            </a:extLst>
          </p:cNvPr>
          <p:cNvSpPr/>
          <p:nvPr/>
        </p:nvSpPr>
        <p:spPr>
          <a:xfrm>
            <a:off x="611560" y="860161"/>
            <a:ext cx="8116366" cy="3799821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19628D22-78C1-4669-B81C-15C0088EA331}"/>
              </a:ext>
            </a:extLst>
          </p:cNvPr>
          <p:cNvGrpSpPr/>
          <p:nvPr/>
        </p:nvGrpSpPr>
        <p:grpSpPr>
          <a:xfrm>
            <a:off x="375165" y="339502"/>
            <a:ext cx="2412467" cy="1041318"/>
            <a:chOff x="539354" y="1257581"/>
            <a:chExt cx="2412467" cy="1041318"/>
          </a:xfrm>
          <a:solidFill>
            <a:schemeClr val="accent6"/>
          </a:solidFill>
        </p:grpSpPr>
        <p:sp>
          <p:nvSpPr>
            <p:cNvPr id="3" name="ïšḻïďê-Rectangle 2">
              <a:extLst>
                <a:ext uri="{FF2B5EF4-FFF2-40B4-BE49-F238E27FC236}">
                  <a16:creationId xmlns:a16="http://schemas.microsoft.com/office/drawing/2014/main" id="{7E536885-EB0B-4DA8-8F1C-F6A641E07C94}"/>
                </a:ext>
              </a:extLst>
            </p:cNvPr>
            <p:cNvSpPr/>
            <p:nvPr/>
          </p:nvSpPr>
          <p:spPr>
            <a:xfrm>
              <a:off x="539354" y="1257581"/>
              <a:ext cx="2412467" cy="10413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šḻïďê-文本框 10">
              <a:extLst>
                <a:ext uri="{FF2B5EF4-FFF2-40B4-BE49-F238E27FC236}">
                  <a16:creationId xmlns:a16="http://schemas.microsoft.com/office/drawing/2014/main" id="{725A3C14-6823-4F9A-AAAA-C97507D33946}"/>
                </a:ext>
              </a:extLst>
            </p:cNvPr>
            <p:cNvSpPr txBox="1"/>
            <p:nvPr/>
          </p:nvSpPr>
          <p:spPr bwMode="auto">
            <a:xfrm>
              <a:off x="888883" y="1593102"/>
              <a:ext cx="1733948" cy="370275"/>
            </a:xfrm>
            <a:prstGeom prst="rect">
              <a:avLst/>
            </a:prstGeom>
            <a:grpFill/>
          </p:spPr>
          <p:txBody>
            <a:bodyPr wrap="none" lIns="144000" tIns="0" rIns="144000" bIns="0" anchor="b" anchorCtr="0">
              <a:noAutofit/>
            </a:bodyPr>
            <a:lstStyle/>
            <a:p>
              <a:pPr algn="ctr">
                <a:defRPr/>
              </a:pPr>
              <a:r>
                <a:rPr lang="zh-TW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錄影帶示範教學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內容版面配置區 2"/>
          <p:cNvSpPr txBox="1">
            <a:spLocks/>
          </p:cNvSpPr>
          <p:nvPr/>
        </p:nvSpPr>
        <p:spPr>
          <a:xfrm>
            <a:off x="827584" y="1635646"/>
            <a:ext cx="8003232" cy="3161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特點：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具高度吸引力  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kumimoji="0" lang="zh-TW" altLang="en-US" sz="20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能依據需求事先設計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可呈現明顯的動作計畫程序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能反覆播放，提供演練機會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TW" sz="9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類型可分為：成人示範、同儕示範、錄影帶自我示範、混合示範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注意事項：步驟清楚明確、執行程序可變通性、適時給予提示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64115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šḻïďê-Rectangle 3">
            <a:extLst>
              <a:ext uri="{FF2B5EF4-FFF2-40B4-BE49-F238E27FC236}">
                <a16:creationId xmlns:a16="http://schemas.microsoft.com/office/drawing/2014/main" id="{26EE1414-BBF7-4B7D-9776-A78A7A516E2B}"/>
              </a:ext>
            </a:extLst>
          </p:cNvPr>
          <p:cNvSpPr/>
          <p:nvPr/>
        </p:nvSpPr>
        <p:spPr>
          <a:xfrm>
            <a:off x="611560" y="860161"/>
            <a:ext cx="8116366" cy="3799821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19628D22-78C1-4669-B81C-15C0088EA331}"/>
              </a:ext>
            </a:extLst>
          </p:cNvPr>
          <p:cNvGrpSpPr/>
          <p:nvPr/>
        </p:nvGrpSpPr>
        <p:grpSpPr>
          <a:xfrm>
            <a:off x="375165" y="339502"/>
            <a:ext cx="2412467" cy="1041318"/>
            <a:chOff x="539354" y="1257581"/>
            <a:chExt cx="2412467" cy="1041318"/>
          </a:xfrm>
          <a:solidFill>
            <a:schemeClr val="accent3"/>
          </a:solidFill>
        </p:grpSpPr>
        <p:sp>
          <p:nvSpPr>
            <p:cNvPr id="3" name="ïšḻïďê-Rectangle 2">
              <a:extLst>
                <a:ext uri="{FF2B5EF4-FFF2-40B4-BE49-F238E27FC236}">
                  <a16:creationId xmlns:a16="http://schemas.microsoft.com/office/drawing/2014/main" id="{7E536885-EB0B-4DA8-8F1C-F6A641E07C94}"/>
                </a:ext>
              </a:extLst>
            </p:cNvPr>
            <p:cNvSpPr/>
            <p:nvPr/>
          </p:nvSpPr>
          <p:spPr>
            <a:xfrm>
              <a:off x="539354" y="1257581"/>
              <a:ext cx="2412467" cy="10413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šḻïďê-文本框 10">
              <a:extLst>
                <a:ext uri="{FF2B5EF4-FFF2-40B4-BE49-F238E27FC236}">
                  <a16:creationId xmlns:a16="http://schemas.microsoft.com/office/drawing/2014/main" id="{725A3C14-6823-4F9A-AAAA-C97507D33946}"/>
                </a:ext>
              </a:extLst>
            </p:cNvPr>
            <p:cNvSpPr txBox="1"/>
            <p:nvPr/>
          </p:nvSpPr>
          <p:spPr bwMode="auto">
            <a:xfrm>
              <a:off x="888883" y="1593102"/>
              <a:ext cx="1733948" cy="370275"/>
            </a:xfrm>
            <a:prstGeom prst="rect">
              <a:avLst/>
            </a:prstGeom>
            <a:grpFill/>
          </p:spPr>
          <p:txBody>
            <a:bodyPr wrap="none" lIns="144000" tIns="0" rIns="144000" bIns="0" anchor="b" anchorCtr="0">
              <a:noAutofit/>
            </a:bodyPr>
            <a:lstStyle/>
            <a:p>
              <a:pPr algn="ctr">
                <a:defRPr/>
              </a:pPr>
              <a:r>
                <a:rPr lang="zh-TW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行為塑造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內容版面配置區 2"/>
          <p:cNvSpPr txBox="1">
            <a:spLocks/>
          </p:cNvSpPr>
          <p:nvPr/>
        </p:nvSpPr>
        <p:spPr>
          <a:xfrm>
            <a:off x="724694" y="1600200"/>
            <a:ext cx="780774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zh-TW" alt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定義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：運用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區別性增強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逐步接近目標行為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，以塑造不同向度的行為，達到預定的目標行為。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100" dirty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kumimoji="0" lang="zh-TW" alt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區別性增強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：增強所希望的行為面向，對於不希望的行為面相不予增強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100" dirty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kumimoji="0" lang="zh-TW" alt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逐步接近目標行為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：逐漸增強愈來愈接近目標的行為，以塑造出最後的目標行為</a:t>
            </a: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35472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šḻïďê-Rectangle 3">
            <a:extLst>
              <a:ext uri="{FF2B5EF4-FFF2-40B4-BE49-F238E27FC236}">
                <a16:creationId xmlns:a16="http://schemas.microsoft.com/office/drawing/2014/main" id="{26EE1414-BBF7-4B7D-9776-A78A7A516E2B}"/>
              </a:ext>
            </a:extLst>
          </p:cNvPr>
          <p:cNvSpPr/>
          <p:nvPr/>
        </p:nvSpPr>
        <p:spPr>
          <a:xfrm>
            <a:off x="611560" y="860161"/>
            <a:ext cx="8116366" cy="3799821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19628D22-78C1-4669-B81C-15C0088EA331}"/>
              </a:ext>
            </a:extLst>
          </p:cNvPr>
          <p:cNvGrpSpPr/>
          <p:nvPr/>
        </p:nvGrpSpPr>
        <p:grpSpPr>
          <a:xfrm>
            <a:off x="375165" y="339502"/>
            <a:ext cx="2412467" cy="1041318"/>
            <a:chOff x="539354" y="1257581"/>
            <a:chExt cx="2412467" cy="1041318"/>
          </a:xfrm>
          <a:solidFill>
            <a:schemeClr val="accent3"/>
          </a:solidFill>
        </p:grpSpPr>
        <p:sp>
          <p:nvSpPr>
            <p:cNvPr id="3" name="ïšḻïďê-Rectangle 2">
              <a:extLst>
                <a:ext uri="{FF2B5EF4-FFF2-40B4-BE49-F238E27FC236}">
                  <a16:creationId xmlns:a16="http://schemas.microsoft.com/office/drawing/2014/main" id="{7E536885-EB0B-4DA8-8F1C-F6A641E07C94}"/>
                </a:ext>
              </a:extLst>
            </p:cNvPr>
            <p:cNvSpPr/>
            <p:nvPr/>
          </p:nvSpPr>
          <p:spPr>
            <a:xfrm>
              <a:off x="539354" y="1257581"/>
              <a:ext cx="2412467" cy="10413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šḻïďê-文本框 10">
              <a:extLst>
                <a:ext uri="{FF2B5EF4-FFF2-40B4-BE49-F238E27FC236}">
                  <a16:creationId xmlns:a16="http://schemas.microsoft.com/office/drawing/2014/main" id="{725A3C14-6823-4F9A-AAAA-C97507D33946}"/>
                </a:ext>
              </a:extLst>
            </p:cNvPr>
            <p:cNvSpPr txBox="1"/>
            <p:nvPr/>
          </p:nvSpPr>
          <p:spPr bwMode="auto">
            <a:xfrm>
              <a:off x="888883" y="1593102"/>
              <a:ext cx="1733948" cy="370275"/>
            </a:xfrm>
            <a:prstGeom prst="rect">
              <a:avLst/>
            </a:prstGeom>
            <a:grpFill/>
          </p:spPr>
          <p:txBody>
            <a:bodyPr wrap="none" lIns="144000" tIns="0" rIns="144000" bIns="0" anchor="b" anchorCtr="0">
              <a:noAutofit/>
            </a:bodyPr>
            <a:lstStyle/>
            <a:p>
              <a:pPr algn="ctr">
                <a:defRPr/>
              </a:pPr>
              <a:r>
                <a:rPr lang="zh-TW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行為塑造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內容版面配置區 2"/>
          <p:cNvSpPr txBox="1">
            <a:spLocks/>
          </p:cNvSpPr>
          <p:nvPr/>
        </p:nvSpPr>
        <p:spPr>
          <a:xfrm>
            <a:off x="765870" y="1562986"/>
            <a:ext cx="780774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行為塑造又可分為</a:t>
            </a:r>
            <a:r>
              <a:rPr lang="zh-TW" altLang="en-US" sz="2000" dirty="0" smtClean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000" dirty="0" smtClean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800" dirty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000" b="1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b="1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000" b="1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b="1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跨反應型態：</a:t>
            </a:r>
          </a:p>
          <a:p>
            <a:pPr marL="0" indent="0">
              <a:buNone/>
            </a:pPr>
            <a:r>
              <a:rPr lang="zh-TW" altLang="en-US" sz="2000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逐步增強某個較為接近終點目標的反應型態，其他反應則不被增強。</a:t>
            </a:r>
          </a:p>
          <a:p>
            <a:pPr marL="0" indent="0">
              <a:buNone/>
            </a:pPr>
            <a:endParaRPr lang="zh-TW" altLang="en-US" sz="800" dirty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000" b="1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b="1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000" b="1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b="1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反應型態內：</a:t>
            </a:r>
          </a:p>
          <a:p>
            <a:pPr marL="0" indent="0">
              <a:buNone/>
            </a:pPr>
            <a:r>
              <a:rPr lang="zh-TW" altLang="en-US" sz="2000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行為的型態不變，但其</a:t>
            </a:r>
            <a:r>
              <a:rPr lang="zh-TW" altLang="en-US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頻率</a:t>
            </a:r>
            <a:r>
              <a:rPr lang="zh-TW" altLang="en-US" sz="2000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時間長度</a:t>
            </a:r>
            <a:r>
              <a:rPr lang="zh-TW" altLang="en-US" sz="2000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延宕時間</a:t>
            </a:r>
            <a:r>
              <a:rPr lang="zh-TW" altLang="en-US" sz="2000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en-US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強度</a:t>
            </a:r>
            <a:r>
              <a:rPr lang="zh-TW" altLang="en-US" sz="2000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等因區別性增強而逐步往最終目標行為的程序。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98853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第一PPT模板网-WWW.1PPT.CO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c957419-8780-44ad-abb0-da8f364097b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c957419-8780-44ad-abb0-da8f364097b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c957419-8780-44ad-abb0-da8f364097b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c957419-8780-44ad-abb0-da8f364097b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c957419-8780-44ad-abb0-da8f364097b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c957419-8780-44ad-abb0-da8f364097b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c957419-8780-44ad-abb0-da8f364097b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c957419-8780-44ad-abb0-da8f364097b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c957419-8780-44ad-abb0-da8f364097b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c957419-8780-44ad-abb0-da8f364097b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c957419-8780-44ad-abb0-da8f364097b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c957419-8780-44ad-abb0-da8f364097b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c957419-8780-44ad-abb0-da8f364097b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c957419-8780-44ad-abb0-da8f364097b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c957419-8780-44ad-abb0-da8f364097b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c957419-8780-44ad-abb0-da8f364097b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c957419-8780-44ad-abb0-da8f364097b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c957419-8780-44ad-abb0-da8f364097b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c957419-8780-44ad-abb0-da8f364097b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c957419-8780-44ad-abb0-da8f364097b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c957419-8780-44ad-abb0-da8f364097b5"/>
</p:tagLst>
</file>

<file path=ppt/theme/theme1.xml><?xml version="1.0" encoding="utf-8"?>
<a:theme xmlns:a="http://schemas.openxmlformats.org/drawingml/2006/main" name="第一PPT，www.1ppt.com">
  <a:themeElements>
    <a:clrScheme name="自定义 237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C2465B"/>
      </a:accent1>
      <a:accent2>
        <a:srgbClr val="4C8EA5"/>
      </a:accent2>
      <a:accent3>
        <a:srgbClr val="BD65A5"/>
      </a:accent3>
      <a:accent4>
        <a:srgbClr val="4F5778"/>
      </a:accent4>
      <a:accent5>
        <a:srgbClr val="C2465B"/>
      </a:accent5>
      <a:accent6>
        <a:srgbClr val="4C8EA5"/>
      </a:accent6>
      <a:hlink>
        <a:srgbClr val="BF0000"/>
      </a:hlink>
      <a:folHlink>
        <a:srgbClr val="393938"/>
      </a:folHlink>
    </a:clrScheme>
    <a:fontScheme name="atyqvpyl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68394"/>
    </a:dk2>
    <a:lt2>
      <a:srgbClr val="F0F0F0"/>
    </a:lt2>
    <a:accent1>
      <a:srgbClr val="C2465B"/>
    </a:accent1>
    <a:accent2>
      <a:srgbClr val="4C8EA5"/>
    </a:accent2>
    <a:accent3>
      <a:srgbClr val="BD65A5"/>
    </a:accent3>
    <a:accent4>
      <a:srgbClr val="4F5778"/>
    </a:accent4>
    <a:accent5>
      <a:srgbClr val="C2465B"/>
    </a:accent5>
    <a:accent6>
      <a:srgbClr val="4C8EA5"/>
    </a:accent6>
    <a:hlink>
      <a:srgbClr val="BF0000"/>
    </a:hlink>
    <a:folHlink>
      <a:srgbClr val="393938"/>
    </a:folHlink>
  </a:clrScheme>
</a:themeOverride>
</file>

<file path=ppt/theme/themeOverride1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68394"/>
    </a:dk2>
    <a:lt2>
      <a:srgbClr val="F0F0F0"/>
    </a:lt2>
    <a:accent1>
      <a:srgbClr val="C2465B"/>
    </a:accent1>
    <a:accent2>
      <a:srgbClr val="4C8EA5"/>
    </a:accent2>
    <a:accent3>
      <a:srgbClr val="BD65A5"/>
    </a:accent3>
    <a:accent4>
      <a:srgbClr val="4F5778"/>
    </a:accent4>
    <a:accent5>
      <a:srgbClr val="C2465B"/>
    </a:accent5>
    <a:accent6>
      <a:srgbClr val="4C8EA5"/>
    </a:accent6>
    <a:hlink>
      <a:srgbClr val="BF0000"/>
    </a:hlink>
    <a:folHlink>
      <a:srgbClr val="393938"/>
    </a:folHlink>
  </a:clrScheme>
</a:themeOverride>
</file>

<file path=ppt/theme/themeOverride1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68394"/>
    </a:dk2>
    <a:lt2>
      <a:srgbClr val="F0F0F0"/>
    </a:lt2>
    <a:accent1>
      <a:srgbClr val="C2465B"/>
    </a:accent1>
    <a:accent2>
      <a:srgbClr val="4C8EA5"/>
    </a:accent2>
    <a:accent3>
      <a:srgbClr val="BD65A5"/>
    </a:accent3>
    <a:accent4>
      <a:srgbClr val="4F5778"/>
    </a:accent4>
    <a:accent5>
      <a:srgbClr val="C2465B"/>
    </a:accent5>
    <a:accent6>
      <a:srgbClr val="4C8EA5"/>
    </a:accent6>
    <a:hlink>
      <a:srgbClr val="BF0000"/>
    </a:hlink>
    <a:folHlink>
      <a:srgbClr val="393938"/>
    </a:folHlink>
  </a:clrScheme>
</a:themeOverride>
</file>

<file path=ppt/theme/themeOverride1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68394"/>
    </a:dk2>
    <a:lt2>
      <a:srgbClr val="F0F0F0"/>
    </a:lt2>
    <a:accent1>
      <a:srgbClr val="C2465B"/>
    </a:accent1>
    <a:accent2>
      <a:srgbClr val="4C8EA5"/>
    </a:accent2>
    <a:accent3>
      <a:srgbClr val="BD65A5"/>
    </a:accent3>
    <a:accent4>
      <a:srgbClr val="4F5778"/>
    </a:accent4>
    <a:accent5>
      <a:srgbClr val="C2465B"/>
    </a:accent5>
    <a:accent6>
      <a:srgbClr val="4C8EA5"/>
    </a:accent6>
    <a:hlink>
      <a:srgbClr val="BF0000"/>
    </a:hlink>
    <a:folHlink>
      <a:srgbClr val="393938"/>
    </a:folHlink>
  </a:clrScheme>
</a:themeOverride>
</file>

<file path=ppt/theme/themeOverride1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68394"/>
    </a:dk2>
    <a:lt2>
      <a:srgbClr val="F0F0F0"/>
    </a:lt2>
    <a:accent1>
      <a:srgbClr val="C2465B"/>
    </a:accent1>
    <a:accent2>
      <a:srgbClr val="4C8EA5"/>
    </a:accent2>
    <a:accent3>
      <a:srgbClr val="BD65A5"/>
    </a:accent3>
    <a:accent4>
      <a:srgbClr val="4F5778"/>
    </a:accent4>
    <a:accent5>
      <a:srgbClr val="C2465B"/>
    </a:accent5>
    <a:accent6>
      <a:srgbClr val="4C8EA5"/>
    </a:accent6>
    <a:hlink>
      <a:srgbClr val="BF0000"/>
    </a:hlink>
    <a:folHlink>
      <a:srgbClr val="393938"/>
    </a:folHlink>
  </a:clrScheme>
</a:themeOverride>
</file>

<file path=ppt/theme/themeOverride1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68394"/>
    </a:dk2>
    <a:lt2>
      <a:srgbClr val="F0F0F0"/>
    </a:lt2>
    <a:accent1>
      <a:srgbClr val="C2465B"/>
    </a:accent1>
    <a:accent2>
      <a:srgbClr val="4C8EA5"/>
    </a:accent2>
    <a:accent3>
      <a:srgbClr val="BD65A5"/>
    </a:accent3>
    <a:accent4>
      <a:srgbClr val="4F5778"/>
    </a:accent4>
    <a:accent5>
      <a:srgbClr val="C2465B"/>
    </a:accent5>
    <a:accent6>
      <a:srgbClr val="4C8EA5"/>
    </a:accent6>
    <a:hlink>
      <a:srgbClr val="BF0000"/>
    </a:hlink>
    <a:folHlink>
      <a:srgbClr val="393938"/>
    </a:folHlink>
  </a:clrScheme>
</a:themeOverride>
</file>

<file path=ppt/theme/themeOverride1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68394"/>
    </a:dk2>
    <a:lt2>
      <a:srgbClr val="F0F0F0"/>
    </a:lt2>
    <a:accent1>
      <a:srgbClr val="C2465B"/>
    </a:accent1>
    <a:accent2>
      <a:srgbClr val="4C8EA5"/>
    </a:accent2>
    <a:accent3>
      <a:srgbClr val="BD65A5"/>
    </a:accent3>
    <a:accent4>
      <a:srgbClr val="4F5778"/>
    </a:accent4>
    <a:accent5>
      <a:srgbClr val="C2465B"/>
    </a:accent5>
    <a:accent6>
      <a:srgbClr val="4C8EA5"/>
    </a:accent6>
    <a:hlink>
      <a:srgbClr val="BF0000"/>
    </a:hlink>
    <a:folHlink>
      <a:srgbClr val="393938"/>
    </a:folHlink>
  </a:clrScheme>
</a:themeOverride>
</file>

<file path=ppt/theme/themeOverride1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68394"/>
    </a:dk2>
    <a:lt2>
      <a:srgbClr val="F0F0F0"/>
    </a:lt2>
    <a:accent1>
      <a:srgbClr val="C2465B"/>
    </a:accent1>
    <a:accent2>
      <a:srgbClr val="4C8EA5"/>
    </a:accent2>
    <a:accent3>
      <a:srgbClr val="BD65A5"/>
    </a:accent3>
    <a:accent4>
      <a:srgbClr val="4F5778"/>
    </a:accent4>
    <a:accent5>
      <a:srgbClr val="C2465B"/>
    </a:accent5>
    <a:accent6>
      <a:srgbClr val="4C8EA5"/>
    </a:accent6>
    <a:hlink>
      <a:srgbClr val="BF0000"/>
    </a:hlink>
    <a:folHlink>
      <a:srgbClr val="393938"/>
    </a:folHlink>
  </a:clrScheme>
</a:themeOverride>
</file>

<file path=ppt/theme/themeOverride1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68394"/>
    </a:dk2>
    <a:lt2>
      <a:srgbClr val="F0F0F0"/>
    </a:lt2>
    <a:accent1>
      <a:srgbClr val="C2465B"/>
    </a:accent1>
    <a:accent2>
      <a:srgbClr val="4C8EA5"/>
    </a:accent2>
    <a:accent3>
      <a:srgbClr val="BD65A5"/>
    </a:accent3>
    <a:accent4>
      <a:srgbClr val="4F5778"/>
    </a:accent4>
    <a:accent5>
      <a:srgbClr val="C2465B"/>
    </a:accent5>
    <a:accent6>
      <a:srgbClr val="4C8EA5"/>
    </a:accent6>
    <a:hlink>
      <a:srgbClr val="BF0000"/>
    </a:hlink>
    <a:folHlink>
      <a:srgbClr val="393938"/>
    </a:folHlink>
  </a:clrScheme>
</a:themeOverride>
</file>

<file path=ppt/theme/themeOverride1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68394"/>
    </a:dk2>
    <a:lt2>
      <a:srgbClr val="F0F0F0"/>
    </a:lt2>
    <a:accent1>
      <a:srgbClr val="C2465B"/>
    </a:accent1>
    <a:accent2>
      <a:srgbClr val="4C8EA5"/>
    </a:accent2>
    <a:accent3>
      <a:srgbClr val="BD65A5"/>
    </a:accent3>
    <a:accent4>
      <a:srgbClr val="4F5778"/>
    </a:accent4>
    <a:accent5>
      <a:srgbClr val="C2465B"/>
    </a:accent5>
    <a:accent6>
      <a:srgbClr val="4C8EA5"/>
    </a:accent6>
    <a:hlink>
      <a:srgbClr val="BF0000"/>
    </a:hlink>
    <a:folHlink>
      <a:srgbClr val="393938"/>
    </a:folHlink>
  </a:clrScheme>
</a:themeOverride>
</file>

<file path=ppt/theme/themeOverride1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68394"/>
    </a:dk2>
    <a:lt2>
      <a:srgbClr val="F0F0F0"/>
    </a:lt2>
    <a:accent1>
      <a:srgbClr val="C2465B"/>
    </a:accent1>
    <a:accent2>
      <a:srgbClr val="4C8EA5"/>
    </a:accent2>
    <a:accent3>
      <a:srgbClr val="BD65A5"/>
    </a:accent3>
    <a:accent4>
      <a:srgbClr val="4F5778"/>
    </a:accent4>
    <a:accent5>
      <a:srgbClr val="C2465B"/>
    </a:accent5>
    <a:accent6>
      <a:srgbClr val="4C8EA5"/>
    </a:accent6>
    <a:hlink>
      <a:srgbClr val="BF0000"/>
    </a:hlink>
    <a:folHlink>
      <a:srgbClr val="393938"/>
    </a:folHlink>
  </a:clrScheme>
</a:themeOverride>
</file>

<file path=ppt/theme/themeOverride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68394"/>
    </a:dk2>
    <a:lt2>
      <a:srgbClr val="F0F0F0"/>
    </a:lt2>
    <a:accent1>
      <a:srgbClr val="C2465B"/>
    </a:accent1>
    <a:accent2>
      <a:srgbClr val="4C8EA5"/>
    </a:accent2>
    <a:accent3>
      <a:srgbClr val="BD65A5"/>
    </a:accent3>
    <a:accent4>
      <a:srgbClr val="4F5778"/>
    </a:accent4>
    <a:accent5>
      <a:srgbClr val="C2465B"/>
    </a:accent5>
    <a:accent6>
      <a:srgbClr val="4C8EA5"/>
    </a:accent6>
    <a:hlink>
      <a:srgbClr val="BF0000"/>
    </a:hlink>
    <a:folHlink>
      <a:srgbClr val="393938"/>
    </a:folHlink>
  </a:clrScheme>
</a:themeOverride>
</file>

<file path=ppt/theme/themeOverride2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68394"/>
    </a:dk2>
    <a:lt2>
      <a:srgbClr val="F0F0F0"/>
    </a:lt2>
    <a:accent1>
      <a:srgbClr val="C2465B"/>
    </a:accent1>
    <a:accent2>
      <a:srgbClr val="4C8EA5"/>
    </a:accent2>
    <a:accent3>
      <a:srgbClr val="BD65A5"/>
    </a:accent3>
    <a:accent4>
      <a:srgbClr val="4F5778"/>
    </a:accent4>
    <a:accent5>
      <a:srgbClr val="C2465B"/>
    </a:accent5>
    <a:accent6>
      <a:srgbClr val="4C8EA5"/>
    </a:accent6>
    <a:hlink>
      <a:srgbClr val="BF0000"/>
    </a:hlink>
    <a:folHlink>
      <a:srgbClr val="393938"/>
    </a:folHlink>
  </a:clrScheme>
</a:themeOverride>
</file>

<file path=ppt/theme/themeOverride2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68394"/>
    </a:dk2>
    <a:lt2>
      <a:srgbClr val="F0F0F0"/>
    </a:lt2>
    <a:accent1>
      <a:srgbClr val="C2465B"/>
    </a:accent1>
    <a:accent2>
      <a:srgbClr val="4C8EA5"/>
    </a:accent2>
    <a:accent3>
      <a:srgbClr val="BD65A5"/>
    </a:accent3>
    <a:accent4>
      <a:srgbClr val="4F5778"/>
    </a:accent4>
    <a:accent5>
      <a:srgbClr val="C2465B"/>
    </a:accent5>
    <a:accent6>
      <a:srgbClr val="4C8EA5"/>
    </a:accent6>
    <a:hlink>
      <a:srgbClr val="BF0000"/>
    </a:hlink>
    <a:folHlink>
      <a:srgbClr val="393938"/>
    </a:folHlink>
  </a:clrScheme>
</a:themeOverride>
</file>

<file path=ppt/theme/themeOverride2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68394"/>
    </a:dk2>
    <a:lt2>
      <a:srgbClr val="F0F0F0"/>
    </a:lt2>
    <a:accent1>
      <a:srgbClr val="C2465B"/>
    </a:accent1>
    <a:accent2>
      <a:srgbClr val="4C8EA5"/>
    </a:accent2>
    <a:accent3>
      <a:srgbClr val="BD65A5"/>
    </a:accent3>
    <a:accent4>
      <a:srgbClr val="4F5778"/>
    </a:accent4>
    <a:accent5>
      <a:srgbClr val="C2465B"/>
    </a:accent5>
    <a:accent6>
      <a:srgbClr val="4C8EA5"/>
    </a:accent6>
    <a:hlink>
      <a:srgbClr val="BF0000"/>
    </a:hlink>
    <a:folHlink>
      <a:srgbClr val="393938"/>
    </a:folHlink>
  </a:clrScheme>
</a:themeOverride>
</file>

<file path=ppt/theme/themeOverride2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68394"/>
    </a:dk2>
    <a:lt2>
      <a:srgbClr val="F0F0F0"/>
    </a:lt2>
    <a:accent1>
      <a:srgbClr val="C2465B"/>
    </a:accent1>
    <a:accent2>
      <a:srgbClr val="4C8EA5"/>
    </a:accent2>
    <a:accent3>
      <a:srgbClr val="BD65A5"/>
    </a:accent3>
    <a:accent4>
      <a:srgbClr val="4F5778"/>
    </a:accent4>
    <a:accent5>
      <a:srgbClr val="C2465B"/>
    </a:accent5>
    <a:accent6>
      <a:srgbClr val="4C8EA5"/>
    </a:accent6>
    <a:hlink>
      <a:srgbClr val="BF0000"/>
    </a:hlink>
    <a:folHlink>
      <a:srgbClr val="393938"/>
    </a:folHlink>
  </a:clrScheme>
</a:themeOverride>
</file>

<file path=ppt/theme/themeOverride2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68394"/>
    </a:dk2>
    <a:lt2>
      <a:srgbClr val="F0F0F0"/>
    </a:lt2>
    <a:accent1>
      <a:srgbClr val="C2465B"/>
    </a:accent1>
    <a:accent2>
      <a:srgbClr val="4C8EA5"/>
    </a:accent2>
    <a:accent3>
      <a:srgbClr val="BD65A5"/>
    </a:accent3>
    <a:accent4>
      <a:srgbClr val="4F5778"/>
    </a:accent4>
    <a:accent5>
      <a:srgbClr val="C2465B"/>
    </a:accent5>
    <a:accent6>
      <a:srgbClr val="4C8EA5"/>
    </a:accent6>
    <a:hlink>
      <a:srgbClr val="BF0000"/>
    </a:hlink>
    <a:folHlink>
      <a:srgbClr val="393938"/>
    </a:folHlink>
  </a:clrScheme>
</a:themeOverride>
</file>

<file path=ppt/theme/themeOverride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68394"/>
    </a:dk2>
    <a:lt2>
      <a:srgbClr val="F0F0F0"/>
    </a:lt2>
    <a:accent1>
      <a:srgbClr val="C2465B"/>
    </a:accent1>
    <a:accent2>
      <a:srgbClr val="4C8EA5"/>
    </a:accent2>
    <a:accent3>
      <a:srgbClr val="BD65A5"/>
    </a:accent3>
    <a:accent4>
      <a:srgbClr val="4F5778"/>
    </a:accent4>
    <a:accent5>
      <a:srgbClr val="C2465B"/>
    </a:accent5>
    <a:accent6>
      <a:srgbClr val="4C8EA5"/>
    </a:accent6>
    <a:hlink>
      <a:srgbClr val="BF0000"/>
    </a:hlink>
    <a:folHlink>
      <a:srgbClr val="393938"/>
    </a:folHlink>
  </a:clrScheme>
</a:themeOverride>
</file>

<file path=ppt/theme/themeOverride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68394"/>
    </a:dk2>
    <a:lt2>
      <a:srgbClr val="F0F0F0"/>
    </a:lt2>
    <a:accent1>
      <a:srgbClr val="C2465B"/>
    </a:accent1>
    <a:accent2>
      <a:srgbClr val="4C8EA5"/>
    </a:accent2>
    <a:accent3>
      <a:srgbClr val="BD65A5"/>
    </a:accent3>
    <a:accent4>
      <a:srgbClr val="4F5778"/>
    </a:accent4>
    <a:accent5>
      <a:srgbClr val="C2465B"/>
    </a:accent5>
    <a:accent6>
      <a:srgbClr val="4C8EA5"/>
    </a:accent6>
    <a:hlink>
      <a:srgbClr val="BF0000"/>
    </a:hlink>
    <a:folHlink>
      <a:srgbClr val="393938"/>
    </a:folHlink>
  </a:clrScheme>
</a:themeOverride>
</file>

<file path=ppt/theme/themeOverride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68394"/>
    </a:dk2>
    <a:lt2>
      <a:srgbClr val="F0F0F0"/>
    </a:lt2>
    <a:accent1>
      <a:srgbClr val="C2465B"/>
    </a:accent1>
    <a:accent2>
      <a:srgbClr val="4C8EA5"/>
    </a:accent2>
    <a:accent3>
      <a:srgbClr val="BD65A5"/>
    </a:accent3>
    <a:accent4>
      <a:srgbClr val="4F5778"/>
    </a:accent4>
    <a:accent5>
      <a:srgbClr val="C2465B"/>
    </a:accent5>
    <a:accent6>
      <a:srgbClr val="4C8EA5"/>
    </a:accent6>
    <a:hlink>
      <a:srgbClr val="BF0000"/>
    </a:hlink>
    <a:folHlink>
      <a:srgbClr val="393938"/>
    </a:folHlink>
  </a:clrScheme>
</a:themeOverride>
</file>

<file path=ppt/theme/themeOverride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68394"/>
    </a:dk2>
    <a:lt2>
      <a:srgbClr val="F0F0F0"/>
    </a:lt2>
    <a:accent1>
      <a:srgbClr val="C2465B"/>
    </a:accent1>
    <a:accent2>
      <a:srgbClr val="4C8EA5"/>
    </a:accent2>
    <a:accent3>
      <a:srgbClr val="BD65A5"/>
    </a:accent3>
    <a:accent4>
      <a:srgbClr val="4F5778"/>
    </a:accent4>
    <a:accent5>
      <a:srgbClr val="C2465B"/>
    </a:accent5>
    <a:accent6>
      <a:srgbClr val="4C8EA5"/>
    </a:accent6>
    <a:hlink>
      <a:srgbClr val="BF0000"/>
    </a:hlink>
    <a:folHlink>
      <a:srgbClr val="393938"/>
    </a:folHlink>
  </a:clrScheme>
</a:themeOverride>
</file>

<file path=ppt/theme/themeOverride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68394"/>
    </a:dk2>
    <a:lt2>
      <a:srgbClr val="F0F0F0"/>
    </a:lt2>
    <a:accent1>
      <a:srgbClr val="C2465B"/>
    </a:accent1>
    <a:accent2>
      <a:srgbClr val="4C8EA5"/>
    </a:accent2>
    <a:accent3>
      <a:srgbClr val="BD65A5"/>
    </a:accent3>
    <a:accent4>
      <a:srgbClr val="4F5778"/>
    </a:accent4>
    <a:accent5>
      <a:srgbClr val="C2465B"/>
    </a:accent5>
    <a:accent6>
      <a:srgbClr val="4C8EA5"/>
    </a:accent6>
    <a:hlink>
      <a:srgbClr val="BF0000"/>
    </a:hlink>
    <a:folHlink>
      <a:srgbClr val="393938"/>
    </a:folHlink>
  </a:clrScheme>
</a:themeOverride>
</file>

<file path=ppt/theme/themeOverride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68394"/>
    </a:dk2>
    <a:lt2>
      <a:srgbClr val="F0F0F0"/>
    </a:lt2>
    <a:accent1>
      <a:srgbClr val="C2465B"/>
    </a:accent1>
    <a:accent2>
      <a:srgbClr val="4C8EA5"/>
    </a:accent2>
    <a:accent3>
      <a:srgbClr val="BD65A5"/>
    </a:accent3>
    <a:accent4>
      <a:srgbClr val="4F5778"/>
    </a:accent4>
    <a:accent5>
      <a:srgbClr val="C2465B"/>
    </a:accent5>
    <a:accent6>
      <a:srgbClr val="4C8EA5"/>
    </a:accent6>
    <a:hlink>
      <a:srgbClr val="BF0000"/>
    </a:hlink>
    <a:folHlink>
      <a:srgbClr val="393938"/>
    </a:folHlink>
  </a:clrScheme>
</a:themeOverride>
</file>

<file path=ppt/theme/themeOverride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68394"/>
    </a:dk2>
    <a:lt2>
      <a:srgbClr val="F0F0F0"/>
    </a:lt2>
    <a:accent1>
      <a:srgbClr val="C2465B"/>
    </a:accent1>
    <a:accent2>
      <a:srgbClr val="4C8EA5"/>
    </a:accent2>
    <a:accent3>
      <a:srgbClr val="BD65A5"/>
    </a:accent3>
    <a:accent4>
      <a:srgbClr val="4F5778"/>
    </a:accent4>
    <a:accent5>
      <a:srgbClr val="C2465B"/>
    </a:accent5>
    <a:accent6>
      <a:srgbClr val="4C8EA5"/>
    </a:accent6>
    <a:hlink>
      <a:srgbClr val="BF0000"/>
    </a:hlink>
    <a:folHlink>
      <a:srgbClr val="3939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3631</TotalTime>
  <Words>1188</Words>
  <Application>Microsoft Office PowerPoint</Application>
  <PresentationFormat>如螢幕大小 (16:9)</PresentationFormat>
  <Paragraphs>168</Paragraphs>
  <Slides>27</Slides>
  <Notes>25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6" baseType="lpstr">
      <vt:lpstr>Microsoft YaHei</vt:lpstr>
      <vt:lpstr>宋体</vt:lpstr>
      <vt:lpstr>新細明體</vt:lpstr>
      <vt:lpstr>標楷體</vt:lpstr>
      <vt:lpstr>Arial</vt:lpstr>
      <vt:lpstr>Calibri</vt:lpstr>
      <vt:lpstr>Impact</vt:lpstr>
      <vt:lpstr>Wingdings</vt:lpstr>
      <vt:lpstr>第一PPT，www.1ppt.com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363</cp:revision>
  <dcterms:created xsi:type="dcterms:W3CDTF">2015-12-11T17:46:17Z</dcterms:created>
  <dcterms:modified xsi:type="dcterms:W3CDTF">2021-11-12T17:36:29Z</dcterms:modified>
</cp:coreProperties>
</file>